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906000" type="A4"/>
  <p:notesSz cx="6799263"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6" d="100"/>
          <a:sy n="76" d="100"/>
        </p:scale>
        <p:origin x="9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33A5304-C492-4885-BF9E-2056126098F3}" type="datetimeFigureOut">
              <a:rPr kumimoji="1" lang="ja-JP" altLang="en-US" smtClean="0"/>
              <a:t>2017/8/16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743598B-44AB-4927-96ED-08579DC7D13E}" type="slidenum">
              <a:rPr kumimoji="1" lang="ja-JP" altLang="en-US" smtClean="0"/>
              <a:t>‹#›</a:t>
            </a:fld>
            <a:endParaRPr kumimoji="1" lang="ja-JP" altLang="en-US" dirty="0"/>
          </a:p>
        </p:txBody>
      </p:sp>
    </p:spTree>
    <p:extLst>
      <p:ext uri="{BB962C8B-B14F-4D97-AF65-F5344CB8AC3E}">
        <p14:creationId xmlns:p14="http://schemas.microsoft.com/office/powerpoint/2010/main" val="151715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33A5304-C492-4885-BF9E-2056126098F3}" type="datetimeFigureOut">
              <a:rPr kumimoji="1" lang="ja-JP" altLang="en-US" smtClean="0"/>
              <a:t>2017/8/16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743598B-44AB-4927-96ED-08579DC7D13E}" type="slidenum">
              <a:rPr kumimoji="1" lang="ja-JP" altLang="en-US" smtClean="0"/>
              <a:t>‹#›</a:t>
            </a:fld>
            <a:endParaRPr kumimoji="1" lang="ja-JP" altLang="en-US" dirty="0"/>
          </a:p>
        </p:txBody>
      </p:sp>
    </p:spTree>
    <p:extLst>
      <p:ext uri="{BB962C8B-B14F-4D97-AF65-F5344CB8AC3E}">
        <p14:creationId xmlns:p14="http://schemas.microsoft.com/office/powerpoint/2010/main" val="3491181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33A5304-C492-4885-BF9E-2056126098F3}" type="datetimeFigureOut">
              <a:rPr kumimoji="1" lang="ja-JP" altLang="en-US" smtClean="0"/>
              <a:t>2017/8/16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743598B-44AB-4927-96ED-08579DC7D13E}" type="slidenum">
              <a:rPr kumimoji="1" lang="ja-JP" altLang="en-US" smtClean="0"/>
              <a:t>‹#›</a:t>
            </a:fld>
            <a:endParaRPr kumimoji="1" lang="ja-JP" altLang="en-US" dirty="0"/>
          </a:p>
        </p:txBody>
      </p:sp>
    </p:spTree>
    <p:extLst>
      <p:ext uri="{BB962C8B-B14F-4D97-AF65-F5344CB8AC3E}">
        <p14:creationId xmlns:p14="http://schemas.microsoft.com/office/powerpoint/2010/main" val="2473052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33A5304-C492-4885-BF9E-2056126098F3}" type="datetimeFigureOut">
              <a:rPr kumimoji="1" lang="ja-JP" altLang="en-US" smtClean="0"/>
              <a:t>2017/8/16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743598B-44AB-4927-96ED-08579DC7D13E}" type="slidenum">
              <a:rPr kumimoji="1" lang="ja-JP" altLang="en-US" smtClean="0"/>
              <a:t>‹#›</a:t>
            </a:fld>
            <a:endParaRPr kumimoji="1" lang="ja-JP" altLang="en-US" dirty="0"/>
          </a:p>
        </p:txBody>
      </p:sp>
    </p:spTree>
    <p:extLst>
      <p:ext uri="{BB962C8B-B14F-4D97-AF65-F5344CB8AC3E}">
        <p14:creationId xmlns:p14="http://schemas.microsoft.com/office/powerpoint/2010/main" val="1514116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33A5304-C492-4885-BF9E-2056126098F3}" type="datetimeFigureOut">
              <a:rPr kumimoji="1" lang="ja-JP" altLang="en-US" smtClean="0"/>
              <a:t>2017/8/16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743598B-44AB-4927-96ED-08579DC7D13E}" type="slidenum">
              <a:rPr kumimoji="1" lang="ja-JP" altLang="en-US" smtClean="0"/>
              <a:t>‹#›</a:t>
            </a:fld>
            <a:endParaRPr kumimoji="1" lang="ja-JP" altLang="en-US" dirty="0"/>
          </a:p>
        </p:txBody>
      </p:sp>
    </p:spTree>
    <p:extLst>
      <p:ext uri="{BB962C8B-B14F-4D97-AF65-F5344CB8AC3E}">
        <p14:creationId xmlns:p14="http://schemas.microsoft.com/office/powerpoint/2010/main" val="1161946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33A5304-C492-4885-BF9E-2056126098F3}" type="datetimeFigureOut">
              <a:rPr kumimoji="1" lang="ja-JP" altLang="en-US" smtClean="0"/>
              <a:t>2017/8/16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743598B-44AB-4927-96ED-08579DC7D13E}" type="slidenum">
              <a:rPr kumimoji="1" lang="ja-JP" altLang="en-US" smtClean="0"/>
              <a:t>‹#›</a:t>
            </a:fld>
            <a:endParaRPr kumimoji="1" lang="ja-JP" altLang="en-US" dirty="0"/>
          </a:p>
        </p:txBody>
      </p:sp>
    </p:spTree>
    <p:extLst>
      <p:ext uri="{BB962C8B-B14F-4D97-AF65-F5344CB8AC3E}">
        <p14:creationId xmlns:p14="http://schemas.microsoft.com/office/powerpoint/2010/main" val="1196795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33A5304-C492-4885-BF9E-2056126098F3}" type="datetimeFigureOut">
              <a:rPr kumimoji="1" lang="ja-JP" altLang="en-US" smtClean="0"/>
              <a:t>2017/8/16</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7743598B-44AB-4927-96ED-08579DC7D13E}" type="slidenum">
              <a:rPr kumimoji="1" lang="ja-JP" altLang="en-US" smtClean="0"/>
              <a:t>‹#›</a:t>
            </a:fld>
            <a:endParaRPr kumimoji="1" lang="ja-JP" altLang="en-US" dirty="0"/>
          </a:p>
        </p:txBody>
      </p:sp>
    </p:spTree>
    <p:extLst>
      <p:ext uri="{BB962C8B-B14F-4D97-AF65-F5344CB8AC3E}">
        <p14:creationId xmlns:p14="http://schemas.microsoft.com/office/powerpoint/2010/main" val="2001365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33A5304-C492-4885-BF9E-2056126098F3}" type="datetimeFigureOut">
              <a:rPr kumimoji="1" lang="ja-JP" altLang="en-US" smtClean="0"/>
              <a:t>2017/8/16</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7743598B-44AB-4927-96ED-08579DC7D13E}" type="slidenum">
              <a:rPr kumimoji="1" lang="ja-JP" altLang="en-US" smtClean="0"/>
              <a:t>‹#›</a:t>
            </a:fld>
            <a:endParaRPr kumimoji="1" lang="ja-JP" altLang="en-US" dirty="0"/>
          </a:p>
        </p:txBody>
      </p:sp>
    </p:spTree>
    <p:extLst>
      <p:ext uri="{BB962C8B-B14F-4D97-AF65-F5344CB8AC3E}">
        <p14:creationId xmlns:p14="http://schemas.microsoft.com/office/powerpoint/2010/main" val="2680307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3A5304-C492-4885-BF9E-2056126098F3}" type="datetimeFigureOut">
              <a:rPr kumimoji="1" lang="ja-JP" altLang="en-US" smtClean="0"/>
              <a:t>2017/8/16</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7743598B-44AB-4927-96ED-08579DC7D13E}" type="slidenum">
              <a:rPr kumimoji="1" lang="ja-JP" altLang="en-US" smtClean="0"/>
              <a:t>‹#›</a:t>
            </a:fld>
            <a:endParaRPr kumimoji="1" lang="ja-JP" altLang="en-US" dirty="0"/>
          </a:p>
        </p:txBody>
      </p:sp>
    </p:spTree>
    <p:extLst>
      <p:ext uri="{BB962C8B-B14F-4D97-AF65-F5344CB8AC3E}">
        <p14:creationId xmlns:p14="http://schemas.microsoft.com/office/powerpoint/2010/main" val="2611676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33A5304-C492-4885-BF9E-2056126098F3}" type="datetimeFigureOut">
              <a:rPr kumimoji="1" lang="ja-JP" altLang="en-US" smtClean="0"/>
              <a:t>2017/8/16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743598B-44AB-4927-96ED-08579DC7D13E}" type="slidenum">
              <a:rPr kumimoji="1" lang="ja-JP" altLang="en-US" smtClean="0"/>
              <a:t>‹#›</a:t>
            </a:fld>
            <a:endParaRPr kumimoji="1" lang="ja-JP" altLang="en-US" dirty="0"/>
          </a:p>
        </p:txBody>
      </p:sp>
    </p:spTree>
    <p:extLst>
      <p:ext uri="{BB962C8B-B14F-4D97-AF65-F5344CB8AC3E}">
        <p14:creationId xmlns:p14="http://schemas.microsoft.com/office/powerpoint/2010/main" val="3757871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33A5304-C492-4885-BF9E-2056126098F3}" type="datetimeFigureOut">
              <a:rPr kumimoji="1" lang="ja-JP" altLang="en-US" smtClean="0"/>
              <a:t>2017/8/16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743598B-44AB-4927-96ED-08579DC7D13E}" type="slidenum">
              <a:rPr kumimoji="1" lang="ja-JP" altLang="en-US" smtClean="0"/>
              <a:t>‹#›</a:t>
            </a:fld>
            <a:endParaRPr kumimoji="1" lang="ja-JP" altLang="en-US" dirty="0"/>
          </a:p>
        </p:txBody>
      </p:sp>
    </p:spTree>
    <p:extLst>
      <p:ext uri="{BB962C8B-B14F-4D97-AF65-F5344CB8AC3E}">
        <p14:creationId xmlns:p14="http://schemas.microsoft.com/office/powerpoint/2010/main" val="3169478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33A5304-C492-4885-BF9E-2056126098F3}" type="datetimeFigureOut">
              <a:rPr kumimoji="1" lang="ja-JP" altLang="en-US" smtClean="0"/>
              <a:t>2017/8/16</a:t>
            </a:fld>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743598B-44AB-4927-96ED-08579DC7D13E}" type="slidenum">
              <a:rPr kumimoji="1" lang="ja-JP" altLang="en-US" smtClean="0"/>
              <a:t>‹#›</a:t>
            </a:fld>
            <a:endParaRPr kumimoji="1" lang="ja-JP" altLang="en-US" dirty="0"/>
          </a:p>
        </p:txBody>
      </p:sp>
    </p:spTree>
    <p:extLst>
      <p:ext uri="{BB962C8B-B14F-4D97-AF65-F5344CB8AC3E}">
        <p14:creationId xmlns:p14="http://schemas.microsoft.com/office/powerpoint/2010/main" val="30389846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6858000" cy="15896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7" name="図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65300"/>
            <a:ext cx="6858000" cy="3059777"/>
          </a:xfrm>
          <a:prstGeom prst="rect">
            <a:avLst/>
          </a:prstGeom>
        </p:spPr>
      </p:pic>
      <p:sp>
        <p:nvSpPr>
          <p:cNvPr id="18" name="正方形/長方形 17"/>
          <p:cNvSpPr/>
          <p:nvPr/>
        </p:nvSpPr>
        <p:spPr>
          <a:xfrm>
            <a:off x="119063" y="2312087"/>
            <a:ext cx="6619874" cy="23674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POP3S</a:t>
            </a:r>
            <a:endParaRPr kumimoji="1" lang="ja-JP" altLang="en-US" dirty="0"/>
          </a:p>
        </p:txBody>
      </p:sp>
      <p:sp>
        <p:nvSpPr>
          <p:cNvPr id="19" name="テキスト ボックス 18"/>
          <p:cNvSpPr txBox="1"/>
          <p:nvPr/>
        </p:nvSpPr>
        <p:spPr>
          <a:xfrm>
            <a:off x="261688" y="2368266"/>
            <a:ext cx="6671505" cy="338554"/>
          </a:xfrm>
          <a:prstGeom prst="rect">
            <a:avLst/>
          </a:prstGeom>
          <a:noFill/>
        </p:spPr>
        <p:txBody>
          <a:bodyPr wrap="square" rtlCol="0">
            <a:spAutoFit/>
          </a:bodyPr>
          <a:lstStyle/>
          <a:p>
            <a:r>
              <a:rPr lang="ja-JP" altLang="en-US" sz="1200" b="1" dirty="0" smtClean="0"/>
              <a:t>　</a:t>
            </a:r>
            <a:r>
              <a:rPr lang="ja-JP" altLang="en-US" sz="1600" b="1" dirty="0" smtClean="0">
                <a:solidFill>
                  <a:srgbClr val="FF0000"/>
                </a:solidFill>
              </a:rPr>
              <a:t>ランサムウェア</a:t>
            </a:r>
            <a:r>
              <a:rPr lang="ja-JP" altLang="en-US" sz="1600" b="1" dirty="0" smtClean="0">
                <a:solidFill>
                  <a:srgbClr val="FF0000"/>
                </a:solidFill>
              </a:rPr>
              <a:t>とは、金銭を騙し取ることを目的とした不正</a:t>
            </a:r>
            <a:r>
              <a:rPr lang="ja-JP" altLang="en-US" sz="1600" b="1" dirty="0" smtClean="0">
                <a:solidFill>
                  <a:srgbClr val="FF0000"/>
                </a:solidFill>
              </a:rPr>
              <a:t>プログラム</a:t>
            </a:r>
            <a:endParaRPr lang="en-US" altLang="ja-JP" sz="1400" b="1" dirty="0" smtClean="0">
              <a:solidFill>
                <a:srgbClr val="FF0000"/>
              </a:solidFill>
            </a:endParaRPr>
          </a:p>
        </p:txBody>
      </p:sp>
      <p:pic>
        <p:nvPicPr>
          <p:cNvPr id="20" name="図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3928" y="2742990"/>
            <a:ext cx="284222" cy="212074"/>
          </a:xfrm>
          <a:prstGeom prst="rect">
            <a:avLst/>
          </a:prstGeom>
        </p:spPr>
      </p:pic>
      <p:sp>
        <p:nvSpPr>
          <p:cNvPr id="21" name="テキスト ボックス 20"/>
          <p:cNvSpPr txBox="1"/>
          <p:nvPr/>
        </p:nvSpPr>
        <p:spPr>
          <a:xfrm>
            <a:off x="500063" y="2738171"/>
            <a:ext cx="6343650" cy="276999"/>
          </a:xfrm>
          <a:prstGeom prst="rect">
            <a:avLst/>
          </a:prstGeom>
          <a:noFill/>
        </p:spPr>
        <p:txBody>
          <a:bodyPr wrap="square" rtlCol="0">
            <a:spAutoFit/>
          </a:bodyPr>
          <a:lstStyle/>
          <a:p>
            <a:r>
              <a:rPr kumimoji="1" lang="ja-JP" altLang="en-US" sz="1200" b="1" dirty="0" smtClean="0"/>
              <a:t>感染する</a:t>
            </a:r>
            <a:r>
              <a:rPr kumimoji="1" lang="ja-JP" altLang="en-US" sz="1200" b="1" dirty="0" smtClean="0"/>
              <a:t>とパソコン内</a:t>
            </a:r>
            <a:r>
              <a:rPr kumimoji="1" lang="ja-JP" altLang="en-US" sz="1200" b="1" dirty="0" smtClean="0"/>
              <a:t>のファイルが暗号化されて</a:t>
            </a:r>
            <a:r>
              <a:rPr kumimoji="1" lang="ja-JP" altLang="en-US" sz="1200" b="1" dirty="0" smtClean="0"/>
              <a:t>開けなくなり</a:t>
            </a:r>
            <a:r>
              <a:rPr kumimoji="1" lang="ja-JP" altLang="en-US" sz="1200" b="1" dirty="0" smtClean="0"/>
              <a:t>画面がロックされてします</a:t>
            </a:r>
            <a:endParaRPr kumimoji="1" lang="ja-JP" altLang="en-US" sz="1200" b="1" dirty="0"/>
          </a:p>
        </p:txBody>
      </p:sp>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453" y="3054140"/>
            <a:ext cx="284222" cy="212074"/>
          </a:xfrm>
          <a:prstGeom prst="rect">
            <a:avLst/>
          </a:prstGeom>
        </p:spPr>
      </p:pic>
      <p:sp>
        <p:nvSpPr>
          <p:cNvPr id="23" name="テキスト ボックス 22"/>
          <p:cNvSpPr txBox="1"/>
          <p:nvPr/>
        </p:nvSpPr>
        <p:spPr>
          <a:xfrm>
            <a:off x="509588" y="3023921"/>
            <a:ext cx="6343650" cy="276999"/>
          </a:xfrm>
          <a:prstGeom prst="rect">
            <a:avLst/>
          </a:prstGeom>
          <a:noFill/>
        </p:spPr>
        <p:txBody>
          <a:bodyPr wrap="square" rtlCol="0">
            <a:spAutoFit/>
          </a:bodyPr>
          <a:lstStyle/>
          <a:p>
            <a:r>
              <a:rPr kumimoji="1" lang="ja-JP" altLang="en-US" sz="1200" b="1" dirty="0" smtClean="0"/>
              <a:t>スマートフォンも同様に画面がロックされて使用不能になる</a:t>
            </a:r>
            <a:endParaRPr kumimoji="1" lang="en-US" altLang="ja-JP" sz="1200" b="1" dirty="0" smtClean="0"/>
          </a:p>
        </p:txBody>
      </p:sp>
      <p:pic>
        <p:nvPicPr>
          <p:cNvPr id="24" name="図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503" y="3324015"/>
            <a:ext cx="284222" cy="212074"/>
          </a:xfrm>
          <a:prstGeom prst="rect">
            <a:avLst/>
          </a:prstGeom>
        </p:spPr>
      </p:pic>
      <p:sp>
        <p:nvSpPr>
          <p:cNvPr id="25" name="テキスト ボックス 24"/>
          <p:cNvSpPr txBox="1"/>
          <p:nvPr/>
        </p:nvSpPr>
        <p:spPr>
          <a:xfrm>
            <a:off x="515938" y="3306496"/>
            <a:ext cx="6343650" cy="276999"/>
          </a:xfrm>
          <a:prstGeom prst="rect">
            <a:avLst/>
          </a:prstGeom>
          <a:noFill/>
        </p:spPr>
        <p:txBody>
          <a:bodyPr wrap="square" rtlCol="0">
            <a:spAutoFit/>
          </a:bodyPr>
          <a:lstStyle/>
          <a:p>
            <a:r>
              <a:rPr kumimoji="1" lang="ja-JP" altLang="en-US" sz="1200" b="1" dirty="0" smtClean="0"/>
              <a:t>画面ロックや暗号化の解除と引き換えに</a:t>
            </a:r>
            <a:r>
              <a:rPr kumimoji="1" lang="en-US" altLang="ja-JP" sz="1200" b="1" dirty="0" smtClean="0"/>
              <a:t>『</a:t>
            </a:r>
            <a:r>
              <a:rPr kumimoji="1" lang="ja-JP" altLang="en-US" sz="1200" b="1" dirty="0" smtClean="0"/>
              <a:t>身代金</a:t>
            </a:r>
            <a:r>
              <a:rPr kumimoji="1" lang="en-US" altLang="ja-JP" sz="1200" b="1" dirty="0" smtClean="0"/>
              <a:t>』</a:t>
            </a:r>
            <a:r>
              <a:rPr kumimoji="1" lang="ja-JP" altLang="en-US" sz="1200" b="1" dirty="0" smtClean="0"/>
              <a:t>を要求される</a:t>
            </a:r>
            <a:endParaRPr kumimoji="1" lang="en-US" altLang="ja-JP" sz="1200" b="1" dirty="0" smtClean="0"/>
          </a:p>
        </p:txBody>
      </p:sp>
      <p:pic>
        <p:nvPicPr>
          <p:cNvPr id="26" name="図 25"/>
          <p:cNvPicPr>
            <a:picLocks noChangeAspect="1"/>
          </p:cNvPicPr>
          <p:nvPr/>
        </p:nvPicPr>
        <p:blipFill>
          <a:blip r:embed="rId4"/>
          <a:stretch>
            <a:fillRect/>
          </a:stretch>
        </p:blipFill>
        <p:spPr>
          <a:xfrm>
            <a:off x="4653271" y="3478385"/>
            <a:ext cx="2080437" cy="1198075"/>
          </a:xfrm>
          <a:prstGeom prst="rect">
            <a:avLst/>
          </a:prstGeom>
        </p:spPr>
      </p:pic>
      <p:sp>
        <p:nvSpPr>
          <p:cNvPr id="27" name="テキスト ボックス 26"/>
          <p:cNvSpPr txBox="1"/>
          <p:nvPr/>
        </p:nvSpPr>
        <p:spPr>
          <a:xfrm>
            <a:off x="114300" y="3711606"/>
            <a:ext cx="6343650" cy="261610"/>
          </a:xfrm>
          <a:prstGeom prst="rect">
            <a:avLst/>
          </a:prstGeom>
          <a:noFill/>
        </p:spPr>
        <p:txBody>
          <a:bodyPr wrap="square" rtlCol="0">
            <a:spAutoFit/>
          </a:bodyPr>
          <a:lstStyle/>
          <a:p>
            <a:r>
              <a:rPr lang="ja-JP" altLang="en-US" sz="1100" b="1" dirty="0" smtClean="0"/>
              <a:t>仮に犯人の要求に応じ、身代金（ドル・￥・ビットコイン）を支払ったとしても</a:t>
            </a:r>
            <a:endParaRPr kumimoji="1" lang="ja-JP" altLang="en-US" sz="1100" b="1" dirty="0"/>
          </a:p>
        </p:txBody>
      </p:sp>
      <p:sp>
        <p:nvSpPr>
          <p:cNvPr id="28" name="テキスト ボックス 27"/>
          <p:cNvSpPr txBox="1"/>
          <p:nvPr/>
        </p:nvSpPr>
        <p:spPr>
          <a:xfrm>
            <a:off x="114300" y="3888557"/>
            <a:ext cx="6343650" cy="261610"/>
          </a:xfrm>
          <a:prstGeom prst="rect">
            <a:avLst/>
          </a:prstGeom>
          <a:noFill/>
        </p:spPr>
        <p:txBody>
          <a:bodyPr wrap="square" rtlCol="0">
            <a:spAutoFit/>
          </a:bodyPr>
          <a:lstStyle/>
          <a:p>
            <a:r>
              <a:rPr kumimoji="1" lang="ja-JP" altLang="en-US" sz="1100" b="1" dirty="0" smtClean="0"/>
              <a:t>データや画面ロックが復旧できる保証は</a:t>
            </a:r>
            <a:r>
              <a:rPr kumimoji="1" lang="ja-JP" altLang="en-US" sz="1100" b="1" dirty="0" smtClean="0"/>
              <a:t>ありません</a:t>
            </a:r>
            <a:endParaRPr kumimoji="1" lang="ja-JP" altLang="en-US" sz="1100" b="1" dirty="0"/>
          </a:p>
        </p:txBody>
      </p:sp>
      <p:sp>
        <p:nvSpPr>
          <p:cNvPr id="29" name="テキスト ボックス 28"/>
          <p:cNvSpPr txBox="1"/>
          <p:nvPr/>
        </p:nvSpPr>
        <p:spPr>
          <a:xfrm>
            <a:off x="127000" y="4416191"/>
            <a:ext cx="6343650" cy="261610"/>
          </a:xfrm>
          <a:prstGeom prst="rect">
            <a:avLst/>
          </a:prstGeom>
          <a:noFill/>
        </p:spPr>
        <p:txBody>
          <a:bodyPr wrap="square" rtlCol="0">
            <a:spAutoFit/>
          </a:bodyPr>
          <a:lstStyle/>
          <a:p>
            <a:r>
              <a:rPr lang="ja-JP" altLang="en-US" sz="1100" b="1" dirty="0" smtClean="0"/>
              <a:t>エクセル・ワード・写真データ等のすべてのデータが対象と</a:t>
            </a:r>
            <a:r>
              <a:rPr lang="ja-JP" altLang="en-US" sz="1100" b="1" dirty="0" smtClean="0"/>
              <a:t>なります</a:t>
            </a:r>
            <a:endParaRPr kumimoji="1" lang="ja-JP" altLang="en-US" sz="1100" b="1" dirty="0"/>
          </a:p>
        </p:txBody>
      </p:sp>
      <p:sp>
        <p:nvSpPr>
          <p:cNvPr id="30" name="テキスト ボックス 29"/>
          <p:cNvSpPr txBox="1"/>
          <p:nvPr/>
        </p:nvSpPr>
        <p:spPr>
          <a:xfrm>
            <a:off x="127476" y="4184634"/>
            <a:ext cx="6343650" cy="261610"/>
          </a:xfrm>
          <a:prstGeom prst="rect">
            <a:avLst/>
          </a:prstGeom>
          <a:noFill/>
        </p:spPr>
        <p:txBody>
          <a:bodyPr wrap="square" rtlCol="0">
            <a:spAutoFit/>
          </a:bodyPr>
          <a:lstStyle/>
          <a:p>
            <a:r>
              <a:rPr lang="ja-JP" altLang="en-US" sz="1100" b="1" dirty="0" smtClean="0"/>
              <a:t>ランサムウェアの駆除を行ってもファイル暗号化となり開けません</a:t>
            </a:r>
            <a:endParaRPr kumimoji="1" lang="ja-JP" altLang="en-US" sz="1100" b="1" dirty="0"/>
          </a:p>
        </p:txBody>
      </p:sp>
      <p:sp>
        <p:nvSpPr>
          <p:cNvPr id="31" name="テキスト ボックス 30"/>
          <p:cNvSpPr txBox="1"/>
          <p:nvPr/>
        </p:nvSpPr>
        <p:spPr>
          <a:xfrm>
            <a:off x="0" y="5003620"/>
            <a:ext cx="3000375" cy="338554"/>
          </a:xfrm>
          <a:prstGeom prst="rect">
            <a:avLst/>
          </a:prstGeom>
          <a:noFill/>
        </p:spPr>
        <p:txBody>
          <a:bodyPr wrap="square" rtlCol="0">
            <a:spAutoFit/>
          </a:bodyPr>
          <a:lstStyle/>
          <a:p>
            <a:r>
              <a:rPr kumimoji="1" lang="ja-JP" altLang="en-US" sz="1600" b="1" dirty="0" smtClean="0">
                <a:solidFill>
                  <a:srgbClr val="0070C0"/>
                </a:solidFill>
              </a:rPr>
              <a:t>ランサムウェアの感染経路</a:t>
            </a:r>
            <a:endParaRPr kumimoji="1" lang="ja-JP" altLang="en-US" sz="1600" b="1" dirty="0">
              <a:solidFill>
                <a:srgbClr val="0070C0"/>
              </a:solidFill>
            </a:endParaRPr>
          </a:p>
        </p:txBody>
      </p:sp>
      <p:sp>
        <p:nvSpPr>
          <p:cNvPr id="32" name="テキスト ボックス 31"/>
          <p:cNvSpPr txBox="1"/>
          <p:nvPr/>
        </p:nvSpPr>
        <p:spPr>
          <a:xfrm>
            <a:off x="158584" y="5323192"/>
            <a:ext cx="3343275" cy="307777"/>
          </a:xfrm>
          <a:prstGeom prst="rect">
            <a:avLst/>
          </a:prstGeom>
          <a:noFill/>
        </p:spPr>
        <p:txBody>
          <a:bodyPr wrap="square" rtlCol="0">
            <a:spAutoFit/>
          </a:bodyPr>
          <a:lstStyle/>
          <a:p>
            <a:r>
              <a:rPr lang="ja-JP" altLang="en-US" sz="1400" b="1" dirty="0" smtClean="0"/>
              <a:t>ランサムウェアは多くの場合</a:t>
            </a:r>
            <a:endParaRPr kumimoji="1" lang="ja-JP" altLang="en-US" sz="1400" b="1" dirty="0"/>
          </a:p>
        </p:txBody>
      </p:sp>
      <p:sp>
        <p:nvSpPr>
          <p:cNvPr id="33" name="テキスト ボックス 32"/>
          <p:cNvSpPr txBox="1"/>
          <p:nvPr/>
        </p:nvSpPr>
        <p:spPr>
          <a:xfrm>
            <a:off x="318507" y="5563071"/>
            <a:ext cx="6343650" cy="307777"/>
          </a:xfrm>
          <a:prstGeom prst="rect">
            <a:avLst/>
          </a:prstGeom>
          <a:noFill/>
        </p:spPr>
        <p:txBody>
          <a:bodyPr wrap="square" rtlCol="0">
            <a:spAutoFit/>
          </a:bodyPr>
          <a:lstStyle/>
          <a:p>
            <a:r>
              <a:rPr lang="ja-JP" altLang="en-US" sz="1400" b="1" dirty="0" smtClean="0"/>
              <a:t>・スパムメールの添付ファイルを開くことによってダウンロードしてしまう</a:t>
            </a:r>
            <a:endParaRPr lang="en-US" altLang="ja-JP" sz="1400" b="1" dirty="0" smtClean="0"/>
          </a:p>
        </p:txBody>
      </p:sp>
      <p:sp>
        <p:nvSpPr>
          <p:cNvPr id="34" name="テキスト ボックス 33"/>
          <p:cNvSpPr txBox="1"/>
          <p:nvPr/>
        </p:nvSpPr>
        <p:spPr>
          <a:xfrm>
            <a:off x="305807" y="5817400"/>
            <a:ext cx="6343650" cy="523220"/>
          </a:xfrm>
          <a:prstGeom prst="rect">
            <a:avLst/>
          </a:prstGeom>
          <a:noFill/>
        </p:spPr>
        <p:txBody>
          <a:bodyPr wrap="square" rtlCol="0">
            <a:spAutoFit/>
          </a:bodyPr>
          <a:lstStyle/>
          <a:p>
            <a:r>
              <a:rPr kumimoji="1" lang="ja-JP" altLang="en-US" sz="1400" b="1" dirty="0" smtClean="0"/>
              <a:t>・犯人が用意した不正な</a:t>
            </a:r>
            <a:r>
              <a:rPr lang="ja-JP" altLang="en-US" sz="1400" b="1" dirty="0" smtClean="0"/>
              <a:t>ＵＲ</a:t>
            </a:r>
            <a:r>
              <a:rPr lang="ja-JP" altLang="en-US" sz="1400" b="1" dirty="0"/>
              <a:t>Ｌ</a:t>
            </a:r>
            <a:r>
              <a:rPr kumimoji="1" lang="ja-JP" altLang="en-US" sz="1400" b="1" dirty="0" smtClean="0"/>
              <a:t>をクリックすると、ランサムウェア拡散サイトに</a:t>
            </a:r>
            <a:endParaRPr kumimoji="1" lang="en-US" altLang="ja-JP" sz="1400" b="1" dirty="0" smtClean="0"/>
          </a:p>
          <a:p>
            <a:r>
              <a:rPr lang="en-US" altLang="ja-JP" sz="1400" b="1" dirty="0"/>
              <a:t> </a:t>
            </a:r>
            <a:r>
              <a:rPr kumimoji="1" lang="ja-JP" altLang="en-US" sz="1400" b="1" dirty="0" smtClean="0"/>
              <a:t>アクセスしてしまう</a:t>
            </a:r>
            <a:endParaRPr kumimoji="1" lang="ja-JP" altLang="en-US" sz="1400" b="1" dirty="0"/>
          </a:p>
        </p:txBody>
      </p:sp>
      <p:sp>
        <p:nvSpPr>
          <p:cNvPr id="35" name="テキスト ボックス 34"/>
          <p:cNvSpPr txBox="1"/>
          <p:nvPr/>
        </p:nvSpPr>
        <p:spPr>
          <a:xfrm>
            <a:off x="166107" y="6383768"/>
            <a:ext cx="6564893" cy="738664"/>
          </a:xfrm>
          <a:prstGeom prst="rect">
            <a:avLst/>
          </a:prstGeom>
          <a:noFill/>
        </p:spPr>
        <p:txBody>
          <a:bodyPr wrap="square" rtlCol="0">
            <a:spAutoFit/>
          </a:bodyPr>
          <a:lstStyle/>
          <a:p>
            <a:pPr algn="dist"/>
            <a:r>
              <a:rPr kumimoji="1" lang="ja-JP" altLang="en-US" sz="1400" b="1" dirty="0" smtClean="0"/>
              <a:t>ランサムウェアはこれまで主に</a:t>
            </a:r>
            <a:r>
              <a:rPr kumimoji="1" lang="ja-JP" altLang="en-US" sz="1400" b="1" dirty="0" smtClean="0"/>
              <a:t>、Ｗｉｎｄｏｗｓ環境</a:t>
            </a:r>
            <a:r>
              <a:rPr kumimoji="1" lang="ja-JP" altLang="en-US" sz="1400" b="1" dirty="0" smtClean="0"/>
              <a:t>での感染が主流でしたが、</a:t>
            </a:r>
            <a:r>
              <a:rPr kumimoji="1" lang="en-US" altLang="ja-JP" sz="1400" b="1" dirty="0" smtClean="0"/>
              <a:t>Android</a:t>
            </a:r>
            <a:r>
              <a:rPr kumimoji="1" lang="ja-JP" altLang="en-US" sz="1400" b="1" dirty="0" smtClean="0"/>
              <a:t>や</a:t>
            </a:r>
            <a:endParaRPr lang="en-US" altLang="ja-JP" sz="1400" b="1" dirty="0"/>
          </a:p>
          <a:p>
            <a:pPr algn="dist"/>
            <a:r>
              <a:rPr lang="ja-JP" altLang="en-US" sz="1400" b="1" dirty="0" smtClean="0"/>
              <a:t>Ｍａｃ環境</a:t>
            </a:r>
            <a:r>
              <a:rPr lang="ja-JP" altLang="en-US" sz="1400" b="1" dirty="0" smtClean="0"/>
              <a:t>での感染も急速に確認されてきているので</a:t>
            </a:r>
            <a:r>
              <a:rPr lang="ja-JP" altLang="en-US" sz="1400" b="1" dirty="0" smtClean="0"/>
              <a:t>、様々な端末</a:t>
            </a:r>
            <a:r>
              <a:rPr lang="ja-JP" altLang="en-US" sz="1400" b="1" dirty="0" smtClean="0"/>
              <a:t>に</a:t>
            </a:r>
            <a:r>
              <a:rPr lang="ja-JP" altLang="en-US" sz="1400" b="1" dirty="0" smtClean="0"/>
              <a:t>対して対策が</a:t>
            </a:r>
            <a:endParaRPr lang="en-US" altLang="ja-JP" sz="1400" b="1" dirty="0" smtClean="0"/>
          </a:p>
          <a:p>
            <a:r>
              <a:rPr kumimoji="1" lang="ja-JP" altLang="en-US" sz="1400" b="1" dirty="0" smtClean="0"/>
              <a:t>必要</a:t>
            </a:r>
            <a:r>
              <a:rPr kumimoji="1" lang="ja-JP" altLang="en-US" sz="1400" b="1" dirty="0" smtClean="0"/>
              <a:t>となってきています。</a:t>
            </a:r>
            <a:endParaRPr kumimoji="1" lang="ja-JP" altLang="en-US" sz="1400" b="1" dirty="0"/>
          </a:p>
        </p:txBody>
      </p:sp>
      <p:sp>
        <p:nvSpPr>
          <p:cNvPr id="37" name="テキスト ボックス 6"/>
          <p:cNvSpPr txBox="1">
            <a:spLocks noChangeArrowheads="1"/>
          </p:cNvSpPr>
          <p:nvPr/>
        </p:nvSpPr>
        <p:spPr bwMode="auto">
          <a:xfrm>
            <a:off x="674628" y="7859720"/>
            <a:ext cx="70709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eaLnBrk="0" hangingPunct="0">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eaLnBrk="0" hangingPunct="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eaLnBrk="0" hangingPunct="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eaLnBrk="0" hangingPunct="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eaLnBrk="0" hangingPunct="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 typeface="Calibri" panose="020F0502020204030204" pitchFamily="34" charset="0"/>
              <a:buChar char="•"/>
            </a:pPr>
            <a:r>
              <a:rPr lang="ja-JP" altLang="en-US" sz="1200" dirty="0"/>
              <a:t>不審なメールの添付ファイルを開いたり</a:t>
            </a:r>
            <a:r>
              <a:rPr lang="en-US" altLang="ja-JP" sz="1200" dirty="0"/>
              <a:t>URL</a:t>
            </a:r>
            <a:r>
              <a:rPr lang="ja-JP" altLang="en-US" sz="1200" dirty="0"/>
              <a:t>をクリックしない</a:t>
            </a:r>
            <a:endParaRPr lang="en-US" altLang="ja-JP" sz="1200" dirty="0"/>
          </a:p>
          <a:p>
            <a:pPr eaLnBrk="1" hangingPunct="1">
              <a:spcBef>
                <a:spcPct val="0"/>
              </a:spcBef>
              <a:buFont typeface="Calibri" panose="020F0502020204030204" pitchFamily="34" charset="0"/>
              <a:buChar char="•"/>
            </a:pPr>
            <a:r>
              <a:rPr lang="en-US" altLang="ja-JP" sz="1200" dirty="0"/>
              <a:t>PC</a:t>
            </a:r>
            <a:r>
              <a:rPr lang="ja-JP" altLang="en-US" sz="1200" dirty="0"/>
              <a:t>にウィルス対策ソフトを導入する</a:t>
            </a:r>
            <a:endParaRPr lang="en-US" altLang="ja-JP" sz="1200" dirty="0"/>
          </a:p>
          <a:p>
            <a:pPr eaLnBrk="1" hangingPunct="1">
              <a:spcBef>
                <a:spcPct val="0"/>
              </a:spcBef>
              <a:buFont typeface="Calibri" panose="020F0502020204030204" pitchFamily="34" charset="0"/>
              <a:buChar char="•"/>
            </a:pPr>
            <a:r>
              <a:rPr lang="en-US" altLang="ja-JP" sz="1200" dirty="0"/>
              <a:t>Windows Update</a:t>
            </a:r>
            <a:r>
              <a:rPr lang="ja-JP" altLang="en-US" sz="1200" dirty="0"/>
              <a:t>など</a:t>
            </a:r>
            <a:r>
              <a:rPr lang="en-US" altLang="ja-JP" sz="1200" dirty="0"/>
              <a:t>OS</a:t>
            </a:r>
            <a:r>
              <a:rPr lang="ja-JP" altLang="en-US" sz="1200" dirty="0"/>
              <a:t>を最新状態に保つ</a:t>
            </a:r>
            <a:endParaRPr lang="en-US" altLang="ja-JP" sz="1200" dirty="0"/>
          </a:p>
          <a:p>
            <a:pPr eaLnBrk="1" hangingPunct="1">
              <a:spcBef>
                <a:spcPct val="0"/>
              </a:spcBef>
              <a:buFont typeface="Calibri" panose="020F0502020204030204" pitchFamily="34" charset="0"/>
              <a:buChar char="•"/>
            </a:pPr>
            <a:r>
              <a:rPr lang="en-US" altLang="ja-JP" sz="1200" dirty="0"/>
              <a:t>Web</a:t>
            </a:r>
            <a:r>
              <a:rPr lang="ja-JP" altLang="en-US" sz="1200" dirty="0"/>
              <a:t>ブラウザーや</a:t>
            </a:r>
            <a:r>
              <a:rPr lang="en-US" altLang="ja-JP" sz="1200" dirty="0"/>
              <a:t>Java</a:t>
            </a:r>
            <a:r>
              <a:rPr lang="ja-JP" altLang="en-US" sz="1200" dirty="0" err="1"/>
              <a:t>、</a:t>
            </a:r>
            <a:r>
              <a:rPr lang="en-US" altLang="ja-JP" sz="1200" dirty="0"/>
              <a:t>Flash</a:t>
            </a:r>
            <a:r>
              <a:rPr lang="ja-JP" altLang="en-US" sz="1200" dirty="0"/>
              <a:t>等のプラグインを最新状態に保つ</a:t>
            </a:r>
            <a:endParaRPr lang="en-US" altLang="ja-JP" sz="1200" dirty="0"/>
          </a:p>
          <a:p>
            <a:pPr eaLnBrk="1" hangingPunct="1">
              <a:spcBef>
                <a:spcPct val="0"/>
              </a:spcBef>
              <a:buFont typeface="Calibri" panose="020F0502020204030204" pitchFamily="34" charset="0"/>
              <a:buChar char="•"/>
            </a:pPr>
            <a:r>
              <a:rPr lang="en-US" altLang="ja-JP" sz="1200" dirty="0"/>
              <a:t>UTM</a:t>
            </a:r>
            <a:r>
              <a:rPr lang="ja-JP" altLang="en-US" sz="1200" dirty="0"/>
              <a:t>など</a:t>
            </a:r>
            <a:r>
              <a:rPr lang="zh-TW" altLang="en-US" sz="1200" dirty="0"/>
              <a:t>統合</a:t>
            </a:r>
            <a:r>
              <a:rPr lang="ja-JP" altLang="en-US" sz="1200" dirty="0"/>
              <a:t>的に</a:t>
            </a:r>
            <a:r>
              <a:rPr lang="zh-TW" altLang="en-US" sz="1200" dirty="0"/>
              <a:t>脅威管理</a:t>
            </a:r>
            <a:r>
              <a:rPr lang="ja-JP" altLang="en-US" sz="1200" dirty="0"/>
              <a:t>できる製品を導入する</a:t>
            </a:r>
          </a:p>
        </p:txBody>
      </p:sp>
      <p:sp>
        <p:nvSpPr>
          <p:cNvPr id="38" name="テキスト ボックス 7"/>
          <p:cNvSpPr txBox="1">
            <a:spLocks noChangeArrowheads="1"/>
          </p:cNvSpPr>
          <p:nvPr/>
        </p:nvSpPr>
        <p:spPr bwMode="auto">
          <a:xfrm>
            <a:off x="662491" y="9462592"/>
            <a:ext cx="70691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eaLnBrk="0" hangingPunct="0">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eaLnBrk="0" hangingPunct="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eaLnBrk="0" hangingPunct="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eaLnBrk="0" hangingPunct="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eaLnBrk="0" hangingPunct="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 typeface="Calibri" panose="020F0502020204030204" pitchFamily="34" charset="0"/>
              <a:buChar char="•"/>
            </a:pPr>
            <a:r>
              <a:rPr lang="ja-JP" altLang="en-US" sz="1200" dirty="0"/>
              <a:t>外付け</a:t>
            </a:r>
            <a:r>
              <a:rPr lang="en-US" altLang="ja-JP" sz="1200" dirty="0"/>
              <a:t>HDD</a:t>
            </a:r>
            <a:r>
              <a:rPr lang="ja-JP" altLang="en-US" sz="1200" dirty="0"/>
              <a:t>の共有を無効化する（</a:t>
            </a:r>
            <a:r>
              <a:rPr lang="en-US" altLang="ja-JP" sz="1200" dirty="0"/>
              <a:t>PC</a:t>
            </a:r>
            <a:r>
              <a:rPr lang="ja-JP" altLang="en-US" sz="1200" dirty="0"/>
              <a:t>から外付け</a:t>
            </a:r>
            <a:r>
              <a:rPr lang="en-US" altLang="ja-JP" sz="1200" dirty="0"/>
              <a:t>HDD</a:t>
            </a:r>
            <a:r>
              <a:rPr lang="ja-JP" altLang="en-US" sz="1200" dirty="0"/>
              <a:t>を見えなくする）</a:t>
            </a:r>
            <a:endParaRPr lang="en-US" altLang="ja-JP" sz="1200" dirty="0"/>
          </a:p>
          <a:p>
            <a:pPr eaLnBrk="1" hangingPunct="1">
              <a:spcBef>
                <a:spcPct val="0"/>
              </a:spcBef>
              <a:buFont typeface="Calibri" panose="020F0502020204030204" pitchFamily="34" charset="0"/>
              <a:buChar char="•"/>
            </a:pPr>
            <a:r>
              <a:rPr lang="ja-JP" altLang="en-US" sz="1200" dirty="0"/>
              <a:t>その上で世代バックアップを行う</a:t>
            </a:r>
            <a:endParaRPr lang="en-US" altLang="ja-JP" sz="1200" dirty="0"/>
          </a:p>
        </p:txBody>
      </p:sp>
      <p:grpSp>
        <p:nvGrpSpPr>
          <p:cNvPr id="39" name="グループ化 22"/>
          <p:cNvGrpSpPr>
            <a:grpSpLocks/>
          </p:cNvGrpSpPr>
          <p:nvPr/>
        </p:nvGrpSpPr>
        <p:grpSpPr bwMode="auto">
          <a:xfrm>
            <a:off x="162488" y="7304643"/>
            <a:ext cx="6447738" cy="534451"/>
            <a:chOff x="-154158" y="3187683"/>
            <a:chExt cx="4435485" cy="453875"/>
          </a:xfrm>
        </p:grpSpPr>
        <p:sp>
          <p:nvSpPr>
            <p:cNvPr id="40" name="角丸四角形 39"/>
            <p:cNvSpPr/>
            <p:nvPr/>
          </p:nvSpPr>
          <p:spPr>
            <a:xfrm>
              <a:off x="124515" y="3252808"/>
              <a:ext cx="4156812" cy="307594"/>
            </a:xfrm>
            <a:prstGeom prst="round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defRPr/>
              </a:pPr>
              <a:r>
                <a:rPr lang="en-US" altLang="ja-JP"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PC</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をランサムウェアに感染させない</a:t>
              </a:r>
              <a:endPar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1" name="Picture 66" descr="C:\Users\C99075.DOM_MTC\Desktop\konicaminolta_101966.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4158" y="3187683"/>
              <a:ext cx="416808" cy="45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2" name="グループ化 22"/>
          <p:cNvGrpSpPr>
            <a:grpSpLocks/>
          </p:cNvGrpSpPr>
          <p:nvPr/>
        </p:nvGrpSpPr>
        <p:grpSpPr bwMode="auto">
          <a:xfrm>
            <a:off x="166106" y="8971117"/>
            <a:ext cx="6482219" cy="504890"/>
            <a:chOff x="67484" y="3175660"/>
            <a:chExt cx="4533848" cy="453875"/>
          </a:xfrm>
        </p:grpSpPr>
        <p:sp>
          <p:nvSpPr>
            <p:cNvPr id="43" name="角丸四角形 42"/>
            <p:cNvSpPr/>
            <p:nvPr/>
          </p:nvSpPr>
          <p:spPr>
            <a:xfrm>
              <a:off x="376666" y="3231895"/>
              <a:ext cx="4224666" cy="307915"/>
            </a:xfrm>
            <a:prstGeom prst="round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defRPr/>
              </a:pPr>
              <a:r>
                <a:rPr lang="en-US" altLang="ja-JP"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外付け</a:t>
              </a:r>
              <a:r>
                <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HDD</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バックアップ</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を取る</a:t>
              </a:r>
              <a:endPar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4" name="Picture 66" descr="C:\Users\C99075.DOM_MTC\Desktop\konicaminolta_101966.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484" y="3175660"/>
              <a:ext cx="416808" cy="45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テキスト ボックス 1"/>
          <p:cNvSpPr txBox="1"/>
          <p:nvPr/>
        </p:nvSpPr>
        <p:spPr>
          <a:xfrm>
            <a:off x="0" y="-16402"/>
            <a:ext cx="6858000" cy="1600438"/>
          </a:xfrm>
          <a:prstGeom prst="rect">
            <a:avLst/>
          </a:prstGeom>
          <a:noFill/>
        </p:spPr>
        <p:txBody>
          <a:bodyPr wrap="square" rtlCol="0">
            <a:spAutoFit/>
          </a:bodyPr>
          <a:lstStyle/>
          <a:p>
            <a:pPr algn="dist"/>
            <a:r>
              <a:rPr kumimoji="1" lang="ja-JP" altLang="en-US" sz="1400" b="1" dirty="0" smtClean="0">
                <a:latin typeface="HG明朝B" panose="02020809000000000000" pitchFamily="17" charset="-128"/>
                <a:ea typeface="HG明朝B" panose="02020809000000000000" pitchFamily="17" charset="-128"/>
              </a:rPr>
              <a:t>次々と新種のウイルスが発生をしている昨今、貴社ではどのような対策を</a:t>
            </a:r>
            <a:r>
              <a:rPr kumimoji="1" lang="ja-JP" altLang="en-US" sz="1400" b="1" dirty="0" smtClean="0">
                <a:latin typeface="HG明朝B" panose="02020809000000000000" pitchFamily="17" charset="-128"/>
                <a:ea typeface="HG明朝B" panose="02020809000000000000" pitchFamily="17" charset="-128"/>
              </a:rPr>
              <a:t>されて</a:t>
            </a:r>
            <a:endParaRPr kumimoji="1" lang="en-US" altLang="ja-JP" sz="1400" b="1" dirty="0" smtClean="0">
              <a:latin typeface="HG明朝B" panose="02020809000000000000" pitchFamily="17" charset="-128"/>
              <a:ea typeface="HG明朝B" panose="02020809000000000000" pitchFamily="17" charset="-128"/>
            </a:endParaRPr>
          </a:p>
          <a:p>
            <a:pPr algn="dist"/>
            <a:r>
              <a:rPr kumimoji="1" lang="ja-JP" altLang="en-US" sz="1400" b="1" dirty="0" smtClean="0">
                <a:latin typeface="HG明朝B" panose="02020809000000000000" pitchFamily="17" charset="-128"/>
                <a:ea typeface="HG明朝B" panose="02020809000000000000" pitchFamily="17" charset="-128"/>
              </a:rPr>
              <a:t>いらっしゃいます</a:t>
            </a:r>
            <a:r>
              <a:rPr kumimoji="1" lang="ja-JP" altLang="en-US" sz="1400" b="1" dirty="0" smtClean="0">
                <a:latin typeface="HG明朝B" panose="02020809000000000000" pitchFamily="17" charset="-128"/>
                <a:ea typeface="HG明朝B" panose="02020809000000000000" pitchFamily="17" charset="-128"/>
              </a:rPr>
              <a:t>か</a:t>
            </a:r>
            <a:r>
              <a:rPr kumimoji="1" lang="ja-JP" altLang="en-US" sz="1400" b="1" dirty="0" smtClean="0">
                <a:latin typeface="HG明朝B" panose="02020809000000000000" pitchFamily="17" charset="-128"/>
                <a:ea typeface="HG明朝B" panose="02020809000000000000" pitchFamily="17" charset="-128"/>
              </a:rPr>
              <a:t>？　</a:t>
            </a:r>
            <a:r>
              <a:rPr lang="ja-JP" altLang="en-US" sz="1400" b="1" dirty="0" smtClean="0">
                <a:latin typeface="HG明朝B" panose="02020809000000000000" pitchFamily="17" charset="-128"/>
                <a:ea typeface="HG明朝B" panose="02020809000000000000" pitchFamily="17" charset="-128"/>
              </a:rPr>
              <a:t>あるお客様では</a:t>
            </a:r>
            <a:r>
              <a:rPr lang="ja-JP" altLang="en-US" sz="1400" b="1" dirty="0" smtClean="0">
                <a:latin typeface="HG明朝B" panose="02020809000000000000" pitchFamily="17" charset="-128"/>
                <a:ea typeface="HG明朝B" panose="02020809000000000000" pitchFamily="17" charset="-128"/>
              </a:rPr>
              <a:t>取引先</a:t>
            </a:r>
            <a:r>
              <a:rPr lang="ja-JP" altLang="en-US" sz="1400" b="1" dirty="0" smtClean="0">
                <a:latin typeface="HG明朝B" panose="02020809000000000000" pitchFamily="17" charset="-128"/>
                <a:ea typeface="HG明朝B" panose="02020809000000000000" pitchFamily="17" charset="-128"/>
              </a:rPr>
              <a:t>よりウイルス</a:t>
            </a:r>
            <a:r>
              <a:rPr lang="ja-JP" altLang="en-US" sz="1400" b="1" dirty="0" smtClean="0">
                <a:latin typeface="HG明朝B" panose="02020809000000000000" pitchFamily="17" charset="-128"/>
                <a:ea typeface="HG明朝B" panose="02020809000000000000" pitchFamily="17" charset="-128"/>
              </a:rPr>
              <a:t>対策の調査</a:t>
            </a:r>
            <a:r>
              <a:rPr lang="ja-JP" altLang="en-US" sz="1400" b="1" dirty="0" smtClean="0">
                <a:latin typeface="HG明朝B" panose="02020809000000000000" pitchFamily="17" charset="-128"/>
                <a:ea typeface="HG明朝B" panose="02020809000000000000" pitchFamily="17" charset="-128"/>
              </a:rPr>
              <a:t>が</a:t>
            </a:r>
            <a:r>
              <a:rPr lang="ja-JP" altLang="en-US" sz="1400" b="1" dirty="0" smtClean="0">
                <a:latin typeface="HG明朝B" panose="02020809000000000000" pitchFamily="17" charset="-128"/>
                <a:ea typeface="HG明朝B" panose="02020809000000000000" pitchFamily="17" charset="-128"/>
              </a:rPr>
              <a:t>入り</a:t>
            </a:r>
            <a:endParaRPr lang="en-US" altLang="ja-JP" sz="1400" b="1" dirty="0" smtClean="0">
              <a:latin typeface="HG明朝B" panose="02020809000000000000" pitchFamily="17" charset="-128"/>
              <a:ea typeface="HG明朝B" panose="02020809000000000000" pitchFamily="17" charset="-128"/>
            </a:endParaRPr>
          </a:p>
          <a:p>
            <a:pPr algn="dist"/>
            <a:r>
              <a:rPr lang="ja-JP" altLang="en-US" sz="1400" b="1" dirty="0" smtClean="0">
                <a:latin typeface="HG明朝B" panose="02020809000000000000" pitchFamily="17" charset="-128"/>
                <a:ea typeface="HG明朝B" panose="02020809000000000000" pitchFamily="17" charset="-128"/>
              </a:rPr>
              <a:t>対策が足りず緊急強化対応</a:t>
            </a:r>
            <a:r>
              <a:rPr lang="ja-JP" altLang="en-US" sz="1400" b="1" dirty="0" smtClean="0">
                <a:latin typeface="HG明朝B" panose="02020809000000000000" pitchFamily="17" charset="-128"/>
                <a:ea typeface="HG明朝B" panose="02020809000000000000" pitchFamily="17" charset="-128"/>
              </a:rPr>
              <a:t>を</a:t>
            </a:r>
            <a:r>
              <a:rPr lang="ja-JP" altLang="en-US" sz="1400" b="1" dirty="0" smtClean="0">
                <a:latin typeface="HG明朝B" panose="02020809000000000000" pitchFamily="17" charset="-128"/>
                <a:ea typeface="HG明朝B" panose="02020809000000000000" pitchFamily="17" charset="-128"/>
              </a:rPr>
              <a:t>するケース</a:t>
            </a:r>
            <a:r>
              <a:rPr lang="ja-JP" altLang="en-US" sz="1400" b="1" dirty="0" smtClean="0">
                <a:latin typeface="HG明朝B" panose="02020809000000000000" pitchFamily="17" charset="-128"/>
                <a:ea typeface="HG明朝B" panose="02020809000000000000" pitchFamily="17" charset="-128"/>
              </a:rPr>
              <a:t>も</a:t>
            </a:r>
            <a:r>
              <a:rPr lang="ja-JP" altLang="en-US" sz="1400" b="1" dirty="0" smtClean="0">
                <a:latin typeface="HG明朝B" panose="02020809000000000000" pitchFamily="17" charset="-128"/>
                <a:ea typeface="HG明朝B" panose="02020809000000000000" pitchFamily="17" charset="-128"/>
              </a:rPr>
              <a:t>ございました。パソコンが故障し</a:t>
            </a:r>
            <a:endParaRPr lang="en-US" altLang="ja-JP" sz="1400" b="1" dirty="0" smtClean="0">
              <a:latin typeface="HG明朝B" panose="02020809000000000000" pitchFamily="17" charset="-128"/>
              <a:ea typeface="HG明朝B" panose="02020809000000000000" pitchFamily="17" charset="-128"/>
            </a:endParaRPr>
          </a:p>
          <a:p>
            <a:pPr algn="dist"/>
            <a:r>
              <a:rPr lang="ja-JP" altLang="en-US" sz="1400" b="1" dirty="0" smtClean="0">
                <a:latin typeface="HG明朝B" panose="02020809000000000000" pitchFamily="17" charset="-128"/>
                <a:ea typeface="HG明朝B" panose="02020809000000000000" pitchFamily="17" charset="-128"/>
              </a:rPr>
              <a:t>バックアップをしていなかったためにデータが取り出せなくなったことと同じで</a:t>
            </a:r>
            <a:endParaRPr lang="en-US" altLang="ja-JP" sz="1400" b="1" dirty="0" smtClean="0">
              <a:latin typeface="HG明朝B" panose="02020809000000000000" pitchFamily="17" charset="-128"/>
              <a:ea typeface="HG明朝B" panose="02020809000000000000" pitchFamily="17" charset="-128"/>
            </a:endParaRPr>
          </a:p>
          <a:p>
            <a:pPr algn="dist"/>
            <a:r>
              <a:rPr lang="ja-JP" altLang="en-US" sz="1400" b="1" dirty="0" smtClean="0">
                <a:latin typeface="HG明朝B" panose="02020809000000000000" pitchFamily="17" charset="-128"/>
                <a:ea typeface="HG明朝B" panose="02020809000000000000" pitchFamily="17" charset="-128"/>
              </a:rPr>
              <a:t>ウイルス感染するとデータの取り出しができなくなることもあり、それだけでは</a:t>
            </a:r>
            <a:endParaRPr lang="en-US" altLang="ja-JP" sz="1400" b="1" dirty="0" smtClean="0">
              <a:latin typeface="HG明朝B" panose="02020809000000000000" pitchFamily="17" charset="-128"/>
              <a:ea typeface="HG明朝B" panose="02020809000000000000" pitchFamily="17" charset="-128"/>
            </a:endParaRPr>
          </a:p>
          <a:p>
            <a:pPr algn="dist"/>
            <a:r>
              <a:rPr lang="ja-JP" altLang="en-US" sz="1400" b="1" dirty="0" smtClean="0">
                <a:latin typeface="HG明朝B" panose="02020809000000000000" pitchFamily="17" charset="-128"/>
                <a:ea typeface="HG明朝B" panose="02020809000000000000" pitchFamily="17" charset="-128"/>
              </a:rPr>
              <a:t>なく、取引先にもご迷惑がかかりウイルス感染ということで信用もなくなって</a:t>
            </a:r>
            <a:endParaRPr lang="en-US" altLang="ja-JP" sz="1400" b="1" dirty="0" smtClean="0">
              <a:latin typeface="HG明朝B" panose="02020809000000000000" pitchFamily="17" charset="-128"/>
              <a:ea typeface="HG明朝B" panose="02020809000000000000" pitchFamily="17" charset="-128"/>
            </a:endParaRPr>
          </a:p>
          <a:p>
            <a:r>
              <a:rPr lang="ja-JP" altLang="en-US" sz="1400" b="1" dirty="0" smtClean="0">
                <a:latin typeface="HG明朝B" panose="02020809000000000000" pitchFamily="17" charset="-128"/>
                <a:ea typeface="HG明朝B" panose="02020809000000000000" pitchFamily="17" charset="-128"/>
              </a:rPr>
              <a:t>しまいます。そうなってしまわないように早めの対策が必要です。</a:t>
            </a:r>
            <a:endParaRPr kumimoji="1" lang="en-US" altLang="ja-JP" sz="1400" b="1" dirty="0" smtClean="0">
              <a:latin typeface="HG明朝B" panose="02020809000000000000" pitchFamily="17" charset="-128"/>
              <a:ea typeface="HG明朝B" panose="02020809000000000000" pitchFamily="17" charset="-128"/>
            </a:endParaRPr>
          </a:p>
        </p:txBody>
      </p:sp>
      <p:sp>
        <p:nvSpPr>
          <p:cNvPr id="4" name="テキスト ボックス 3"/>
          <p:cNvSpPr txBox="1"/>
          <p:nvPr/>
        </p:nvSpPr>
        <p:spPr>
          <a:xfrm>
            <a:off x="132239" y="1913273"/>
            <a:ext cx="6598761" cy="400110"/>
          </a:xfrm>
          <a:prstGeom prst="rect">
            <a:avLst/>
          </a:prstGeom>
          <a:solidFill>
            <a:srgbClr val="FFFF00"/>
          </a:solidFill>
          <a:ln>
            <a:solidFill>
              <a:srgbClr val="FFFF00"/>
            </a:solidFill>
          </a:ln>
        </p:spPr>
        <p:txBody>
          <a:bodyPr wrap="square" rtlCol="0">
            <a:spAutoFit/>
          </a:bodyPr>
          <a:lstStyle/>
          <a:p>
            <a:pPr algn="ctr"/>
            <a:r>
              <a:rPr kumimoji="1" lang="ja-JP" altLang="en-US" sz="2000" b="1" dirty="0" smtClean="0">
                <a:solidFill>
                  <a:schemeClr val="tx1">
                    <a:lumMod val="85000"/>
                    <a:lumOff val="15000"/>
                  </a:schemeClr>
                </a:solidFill>
              </a:rPr>
              <a:t>まだまだ衰えない</a:t>
            </a:r>
            <a:r>
              <a:rPr kumimoji="1" lang="ja-JP" altLang="en-US" sz="2000" b="1" dirty="0" smtClean="0">
                <a:solidFill>
                  <a:schemeClr val="tx1">
                    <a:lumMod val="85000"/>
                    <a:lumOff val="15000"/>
                  </a:schemeClr>
                </a:solidFill>
              </a:rPr>
              <a:t>ランサムウェア</a:t>
            </a:r>
            <a:endParaRPr kumimoji="1" lang="ja-JP" altLang="en-US" sz="2000" b="1" dirty="0">
              <a:solidFill>
                <a:schemeClr val="tx1">
                  <a:lumMod val="85000"/>
                  <a:lumOff val="15000"/>
                </a:schemeClr>
              </a:solidFill>
            </a:endParaRPr>
          </a:p>
        </p:txBody>
      </p:sp>
    </p:spTree>
    <p:extLst>
      <p:ext uri="{BB962C8B-B14F-4D97-AF65-F5344CB8AC3E}">
        <p14:creationId xmlns:p14="http://schemas.microsoft.com/office/powerpoint/2010/main" val="3424281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2730943" y="5258374"/>
            <a:ext cx="697360" cy="1086001"/>
          </a:xfrm>
          <a:prstGeom prst="rect">
            <a:avLst/>
          </a:prstGeom>
        </p:spPr>
      </p:pic>
      <p:sp>
        <p:nvSpPr>
          <p:cNvPr id="3" name="Oval 37"/>
          <p:cNvSpPr>
            <a:spLocks noChangeArrowheads="1"/>
          </p:cNvSpPr>
          <p:nvPr/>
        </p:nvSpPr>
        <p:spPr bwMode="auto">
          <a:xfrm>
            <a:off x="3838537" y="1124388"/>
            <a:ext cx="1445829" cy="983970"/>
          </a:xfrm>
          <a:prstGeom prst="ellipse">
            <a:avLst/>
          </a:prstGeom>
          <a:gradFill rotWithShape="0">
            <a:gsLst>
              <a:gs pos="0">
                <a:srgbClr val="66FFFF">
                  <a:gamma/>
                  <a:tint val="0"/>
                  <a:invGamma/>
                </a:srgbClr>
              </a:gs>
              <a:gs pos="100000">
                <a:srgbClr val="66FFFF"/>
              </a:gs>
            </a:gsLst>
            <a:path path="shape">
              <a:fillToRect l="50000" t="50000" r="50000" b="50000"/>
            </a:path>
          </a:gradFill>
          <a:ln>
            <a:noFill/>
          </a:ln>
          <a:effectLst>
            <a:outerShdw dist="35921" dir="2700000" algn="ctr" rotWithShape="0">
              <a:schemeClr val="bg2"/>
            </a:outerShdw>
          </a:effectLst>
          <a:extLst>
            <a:ext uri="{91240B29-F687-4F45-9708-019B960494DF}">
              <a14:hiddenLine xmlns:a14="http://schemas.microsoft.com/office/drawing/2010/main" w="19050" algn="ctr">
                <a:solidFill>
                  <a:schemeClr val="tx1"/>
                </a:solidFill>
                <a:round/>
                <a:headEnd/>
                <a:tailEnd/>
              </a14:hiddenLine>
            </a:ext>
          </a:extLst>
        </p:spPr>
        <p:txBody>
          <a:bodyPr wrap="none" lIns="0" tIns="0" rIns="0" bIns="0" anchor="ct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endParaRPr lang="ja-JP" altLang="en-US"/>
          </a:p>
        </p:txBody>
      </p:sp>
      <p:sp>
        <p:nvSpPr>
          <p:cNvPr id="4" name="Rectangle 4"/>
          <p:cNvSpPr txBox="1">
            <a:spLocks noChangeArrowheads="1"/>
          </p:cNvSpPr>
          <p:nvPr/>
        </p:nvSpPr>
        <p:spPr>
          <a:xfrm>
            <a:off x="111131" y="0"/>
            <a:ext cx="6638754" cy="488950"/>
          </a:xfrm>
          <a:prstGeom prst="rect">
            <a:avLst/>
          </a:prstGeom>
        </p:spPr>
        <p:txBody>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t>セキュリティ対策　統合脅威管理</a:t>
            </a:r>
            <a:r>
              <a:rPr lang="ja-JP" altLang="en-US" sz="2400" b="1" dirty="0" smtClean="0"/>
              <a:t>（ＵＴＭ）</a:t>
            </a:r>
            <a:r>
              <a:rPr lang="ja-JP" altLang="en-US" sz="2400" b="1" dirty="0" smtClean="0"/>
              <a:t>のご案内</a:t>
            </a:r>
            <a:endParaRPr lang="en-US" altLang="ja-JP" sz="2400" b="1" dirty="0" smtClean="0"/>
          </a:p>
        </p:txBody>
      </p:sp>
      <p:sp>
        <p:nvSpPr>
          <p:cNvPr id="7" name="正方形/長方形 6"/>
          <p:cNvSpPr/>
          <p:nvPr/>
        </p:nvSpPr>
        <p:spPr>
          <a:xfrm>
            <a:off x="131378" y="491500"/>
            <a:ext cx="6599063" cy="475339"/>
          </a:xfrm>
          <a:prstGeom prst="rect">
            <a:avLst/>
          </a:prstGeom>
          <a:gradFill flip="none" rotWithShape="1">
            <a:gsLst>
              <a:gs pos="100000">
                <a:schemeClr val="accent2"/>
              </a:gs>
              <a:gs pos="100000">
                <a:schemeClr val="accent2">
                  <a:lumMod val="40000"/>
                  <a:lumOff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r>
              <a:rPr lang="en-US" altLang="ja-JP" b="1" dirty="0" smtClean="0">
                <a:latin typeface="HG丸ｺﾞｼｯｸM-PRO" panose="020F0600000000000000" pitchFamily="50" charset="-128"/>
                <a:ea typeface="HG丸ｺﾞｼｯｸM-PRO" panose="020F0600000000000000" pitchFamily="50" charset="-128"/>
              </a:rPr>
              <a:t>【</a:t>
            </a:r>
            <a:r>
              <a:rPr lang="ja-JP" altLang="en-US" b="1" dirty="0" smtClean="0">
                <a:latin typeface="HG丸ｺﾞｼｯｸM-PRO" panose="020F0600000000000000" pitchFamily="50" charset="-128"/>
                <a:ea typeface="HG丸ｺﾞｼｯｸM-PRO" panose="020F0600000000000000" pitchFamily="50" charset="-128"/>
              </a:rPr>
              <a:t>現状</a:t>
            </a:r>
            <a:r>
              <a:rPr lang="en-US" altLang="ja-JP" b="1" dirty="0" smtClean="0">
                <a:latin typeface="HG丸ｺﾞｼｯｸM-PRO" panose="020F0600000000000000" pitchFamily="50" charset="-128"/>
                <a:ea typeface="HG丸ｺﾞｼｯｸM-PRO" panose="020F0600000000000000" pitchFamily="50" charset="-128"/>
              </a:rPr>
              <a:t>】</a:t>
            </a:r>
            <a:r>
              <a:rPr lang="ja-JP" altLang="en-US" sz="2000" dirty="0" smtClean="0">
                <a:latin typeface="HG丸ｺﾞｼｯｸM-PRO" panose="020F0600000000000000" pitchFamily="50" charset="-128"/>
                <a:ea typeface="HG丸ｺﾞｼｯｸM-PRO" panose="020F0600000000000000" pitchFamily="50" charset="-128"/>
              </a:rPr>
              <a:t>　　　　　　</a:t>
            </a:r>
            <a:r>
              <a:rPr lang="en-US" altLang="ja-JP" sz="800" dirty="0" smtClean="0">
                <a:latin typeface="HG丸ｺﾞｼｯｸM-PRO" panose="020F0600000000000000" pitchFamily="50" charset="-128"/>
                <a:ea typeface="HG丸ｺﾞｼｯｸM-PRO" panose="020F0600000000000000" pitchFamily="50" charset="-128"/>
              </a:rPr>
              <a:t>.</a:t>
            </a:r>
            <a:r>
              <a:rPr lang="ja-JP" altLang="en-US" sz="2000" dirty="0" smtClean="0">
                <a:latin typeface="HG丸ｺﾞｼｯｸM-PRO" panose="020F0600000000000000" pitchFamily="50" charset="-128"/>
                <a:ea typeface="HG丸ｺﾞｼｯｸM-PRO" panose="020F0600000000000000" pitchFamily="50" charset="-128"/>
              </a:rPr>
              <a:t>　　　　</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98214" y="4067266"/>
            <a:ext cx="6629781" cy="469363"/>
          </a:xfrm>
          <a:prstGeom prst="rect">
            <a:avLst/>
          </a:prstGeom>
          <a:gradFill flip="none" rotWithShape="1">
            <a:gsLst>
              <a:gs pos="100000">
                <a:schemeClr val="accent2"/>
              </a:gs>
              <a:gs pos="100000">
                <a:schemeClr val="accent2">
                  <a:lumMod val="40000"/>
                  <a:lumOff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r>
              <a:rPr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dirty="0" smtClean="0">
                <a:latin typeface="HG丸ｺﾞｼｯｸM-PRO" panose="020F0600000000000000" pitchFamily="50" charset="-128"/>
                <a:ea typeface="HG丸ｺﾞｼｯｸM-PRO" panose="020F0600000000000000" pitchFamily="50" charset="-128"/>
              </a:rPr>
              <a:t>ご案内</a:t>
            </a:r>
            <a:r>
              <a:rPr lang="en-US" altLang="ja-JP" sz="2000" b="1" dirty="0" smtClean="0">
                <a:latin typeface="HG丸ｺﾞｼｯｸM-PRO" panose="020F0600000000000000" pitchFamily="50" charset="-128"/>
                <a:ea typeface="HG丸ｺﾞｼｯｸM-PRO" panose="020F0600000000000000" pitchFamily="50" charset="-128"/>
              </a:rPr>
              <a:t>】</a:t>
            </a:r>
            <a:r>
              <a:rPr lang="ja-JP" altLang="en-US" b="1" dirty="0" smtClean="0">
                <a:latin typeface="HG丸ｺﾞｼｯｸM-PRO" panose="020F0600000000000000" pitchFamily="50" charset="-128"/>
                <a:ea typeface="HG丸ｺﾞｼｯｸM-PRO" panose="020F0600000000000000" pitchFamily="50" charset="-128"/>
              </a:rPr>
              <a:t>ＵＴＭ ＋ セキュリティソフト</a:t>
            </a:r>
            <a:r>
              <a:rPr lang="ja-JP" altLang="en-US" sz="1600" b="1" dirty="0">
                <a:latin typeface="HG丸ｺﾞｼｯｸM-PRO" panose="020F0600000000000000" pitchFamily="50" charset="-128"/>
                <a:ea typeface="HG丸ｺﾞｼｯｸM-PRO" panose="020F0600000000000000" pitchFamily="50" charset="-128"/>
              </a:rPr>
              <a:t> </a:t>
            </a:r>
            <a:r>
              <a:rPr lang="ja-JP" altLang="en-US" sz="1600" b="1" dirty="0" smtClean="0">
                <a:latin typeface="HG丸ｺﾞｼｯｸM-PRO" panose="020F0600000000000000" pitchFamily="50" charset="-128"/>
                <a:ea typeface="HG丸ｺﾞｼｯｸM-PRO" panose="020F0600000000000000" pitchFamily="50" charset="-128"/>
              </a:rPr>
              <a:t>    </a:t>
            </a:r>
            <a:r>
              <a:rPr lang="ja-JP" altLang="en-US" sz="1400" b="1" dirty="0" smtClean="0">
                <a:solidFill>
                  <a:srgbClr val="FFFF00"/>
                </a:solidFill>
                <a:latin typeface="HG丸ｺﾞｼｯｸM-PRO" panose="020F0600000000000000" pitchFamily="50" charset="-128"/>
                <a:ea typeface="HG丸ｺﾞｼｯｸM-PRO" panose="020F0600000000000000" pitchFamily="50" charset="-128"/>
              </a:rPr>
              <a:t>セキュリティ</a:t>
            </a:r>
            <a:r>
              <a:rPr lang="ja-JP" altLang="en-US" sz="1400" b="1" dirty="0" smtClean="0">
                <a:solidFill>
                  <a:srgbClr val="FFFF00"/>
                </a:solidFill>
                <a:latin typeface="HG丸ｺﾞｼｯｸM-PRO" panose="020F0600000000000000" pitchFamily="50" charset="-128"/>
                <a:ea typeface="HG丸ｺﾞｼｯｸM-PRO" panose="020F0600000000000000" pitchFamily="50" charset="-128"/>
              </a:rPr>
              <a:t>の</a:t>
            </a:r>
            <a:r>
              <a:rPr lang="en-US" altLang="ja-JP" sz="1400" b="1" dirty="0" smtClean="0">
                <a:solidFill>
                  <a:srgbClr val="FFFF00"/>
                </a:solidFill>
                <a:latin typeface="HG丸ｺﾞｼｯｸM-PRO" panose="020F0600000000000000" pitchFamily="50" charset="-128"/>
                <a:ea typeface="HG丸ｺﾞｼｯｸM-PRO" panose="020F0600000000000000" pitchFamily="50" charset="-128"/>
              </a:rPr>
              <a:t>2</a:t>
            </a:r>
            <a:r>
              <a:rPr lang="ja-JP" altLang="en-US" sz="1400" b="1" dirty="0" smtClean="0">
                <a:solidFill>
                  <a:srgbClr val="FFFF00"/>
                </a:solidFill>
                <a:latin typeface="HG丸ｺﾞｼｯｸM-PRO" panose="020F0600000000000000" pitchFamily="50" charset="-128"/>
                <a:ea typeface="HG丸ｺﾞｼｯｸM-PRO" panose="020F0600000000000000" pitchFamily="50" charset="-128"/>
              </a:rPr>
              <a:t>重化</a:t>
            </a:r>
            <a:r>
              <a:rPr lang="ja-JP" altLang="en-US" sz="1200" b="1" dirty="0" smtClean="0">
                <a:latin typeface="HG丸ｺﾞｼｯｸM-PRO" panose="020F0600000000000000" pitchFamily="50" charset="-128"/>
                <a:ea typeface="HG丸ｺﾞｼｯｸM-PRO" panose="020F0600000000000000" pitchFamily="50" charset="-128"/>
              </a:rPr>
              <a:t>　　　　　</a:t>
            </a:r>
            <a:r>
              <a:rPr lang="en-US" altLang="ja-JP" sz="800" b="1" dirty="0" smtClean="0">
                <a:latin typeface="HG丸ｺﾞｼｯｸM-PRO" panose="020F0600000000000000" pitchFamily="50" charset="-128"/>
                <a:ea typeface="HG丸ｺﾞｼｯｸM-PRO" panose="020F0600000000000000" pitchFamily="50" charset="-128"/>
              </a:rPr>
              <a:t>.</a:t>
            </a:r>
            <a:endParaRPr kumimoji="1" lang="ja-JP" altLang="en-US" sz="800" b="1" dirty="0">
              <a:latin typeface="HG丸ｺﾞｼｯｸM-PRO" panose="020F0600000000000000" pitchFamily="50" charset="-128"/>
              <a:ea typeface="HG丸ｺﾞｼｯｸM-PRO" panose="020F0600000000000000" pitchFamily="50" charset="-128"/>
            </a:endParaRPr>
          </a:p>
        </p:txBody>
      </p:sp>
      <p:sp>
        <p:nvSpPr>
          <p:cNvPr id="17" name="Oval 37"/>
          <p:cNvSpPr>
            <a:spLocks noChangeArrowheads="1"/>
          </p:cNvSpPr>
          <p:nvPr/>
        </p:nvSpPr>
        <p:spPr bwMode="auto">
          <a:xfrm>
            <a:off x="5333013" y="1574468"/>
            <a:ext cx="1394982" cy="1057675"/>
          </a:xfrm>
          <a:prstGeom prst="ellipse">
            <a:avLst/>
          </a:prstGeom>
          <a:gradFill rotWithShape="0">
            <a:gsLst>
              <a:gs pos="0">
                <a:srgbClr val="66FFFF">
                  <a:gamma/>
                  <a:tint val="0"/>
                  <a:invGamma/>
                </a:srgbClr>
              </a:gs>
              <a:gs pos="100000">
                <a:srgbClr val="66FFFF"/>
              </a:gs>
            </a:gsLst>
            <a:path path="shape">
              <a:fillToRect l="50000" t="50000" r="50000" b="50000"/>
            </a:path>
          </a:gradFill>
          <a:ln>
            <a:noFill/>
          </a:ln>
          <a:effectLst>
            <a:outerShdw dist="35921" dir="2700000" algn="ctr" rotWithShape="0">
              <a:schemeClr val="bg2"/>
            </a:outerShdw>
          </a:effectLst>
          <a:extLst>
            <a:ext uri="{91240B29-F687-4F45-9708-019B960494DF}">
              <a14:hiddenLine xmlns:a14="http://schemas.microsoft.com/office/drawing/2010/main" w="19050" algn="ctr">
                <a:solidFill>
                  <a:schemeClr val="tx1"/>
                </a:solidFill>
                <a:round/>
                <a:headEnd/>
                <a:tailEnd/>
              </a14:hiddenLine>
            </a:ext>
          </a:extLst>
        </p:spPr>
        <p:txBody>
          <a:bodyPr wrap="none" lIns="0" tIns="0" rIns="0" bIns="0" anchor="ct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endParaRPr lang="ja-JP" altLang="en-US"/>
          </a:p>
        </p:txBody>
      </p:sp>
      <p:sp>
        <p:nvSpPr>
          <p:cNvPr id="18" name="Line 42"/>
          <p:cNvSpPr>
            <a:spLocks noChangeShapeType="1"/>
          </p:cNvSpPr>
          <p:nvPr/>
        </p:nvSpPr>
        <p:spPr bwMode="auto">
          <a:xfrm>
            <a:off x="1378671" y="2156598"/>
            <a:ext cx="2497138" cy="0"/>
          </a:xfrm>
          <a:prstGeom prst="line">
            <a:avLst/>
          </a:prstGeom>
          <a:noFill/>
          <a:ln w="317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txBody>
          <a:bodyPr lIns="82800" tIns="43200" rIns="82800" bIns="43200">
            <a:spAutoFit/>
          </a:bodyP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endParaRPr lang="ja-JP" altLang="en-US"/>
          </a:p>
        </p:txBody>
      </p:sp>
      <p:sp>
        <p:nvSpPr>
          <p:cNvPr id="19" name="Oval 43"/>
          <p:cNvSpPr>
            <a:spLocks noChangeArrowheads="1"/>
          </p:cNvSpPr>
          <p:nvPr/>
        </p:nvSpPr>
        <p:spPr bwMode="auto">
          <a:xfrm>
            <a:off x="111054" y="1466065"/>
            <a:ext cx="1446160" cy="1242823"/>
          </a:xfrm>
          <a:prstGeom prst="ellipse">
            <a:avLst/>
          </a:prstGeom>
          <a:gradFill rotWithShape="0">
            <a:gsLst>
              <a:gs pos="0">
                <a:srgbClr val="FFCC00">
                  <a:gamma/>
                  <a:tint val="0"/>
                  <a:invGamma/>
                </a:srgbClr>
              </a:gs>
              <a:gs pos="100000">
                <a:srgbClr val="FFCC00"/>
              </a:gs>
            </a:gsLst>
            <a:path path="shape">
              <a:fillToRect l="50000" t="50000" r="50000" b="50000"/>
            </a:path>
          </a:gradFill>
          <a:ln>
            <a:noFill/>
          </a:ln>
          <a:effectLst>
            <a:outerShdw dist="35921" dir="2700000" algn="ctr" rotWithShape="0">
              <a:schemeClr val="bg2"/>
            </a:outerShdw>
          </a:effectLst>
          <a:extLst>
            <a:ext uri="{91240B29-F687-4F45-9708-019B960494DF}">
              <a14:hiddenLine xmlns:a14="http://schemas.microsoft.com/office/drawing/2010/main" w="19050" algn="ctr">
                <a:solidFill>
                  <a:schemeClr val="tx1"/>
                </a:solidFill>
                <a:round/>
                <a:headEnd/>
                <a:tailEnd/>
              </a14:hiddenLine>
            </a:ext>
          </a:extLst>
        </p:spPr>
        <p:txBody>
          <a:bodyPr wrap="none" lIns="0" tIns="0" rIns="0" bIns="0" anchor="ct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endParaRPr lang="ja-JP" altLang="en-US"/>
          </a:p>
        </p:txBody>
      </p:sp>
      <p:sp>
        <p:nvSpPr>
          <p:cNvPr id="20" name="Text Box 45"/>
          <p:cNvSpPr txBox="1">
            <a:spLocks noChangeArrowheads="1"/>
          </p:cNvSpPr>
          <p:nvPr/>
        </p:nvSpPr>
        <p:spPr bwMode="auto">
          <a:xfrm>
            <a:off x="244773" y="2236091"/>
            <a:ext cx="1184275" cy="268287"/>
          </a:xfrm>
          <a:prstGeom prst="rect">
            <a:avLst/>
          </a:prstGeom>
          <a:noFill/>
          <a:ln>
            <a:noFill/>
          </a:ln>
          <a:effectLst/>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txBody>
          <a:bodyPr lIns="82800" tIns="43200" rIns="82800" bIns="43200">
            <a:spAutoFit/>
          </a:bodyP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lgn="ctr"/>
            <a:r>
              <a:rPr lang="ja-JP" altLang="en-US" sz="1200" b="1" dirty="0">
                <a:effectLst>
                  <a:outerShdw blurRad="38100" dist="38100" dir="2700000" algn="tl">
                    <a:srgbClr val="C0C0C0"/>
                  </a:outerShdw>
                </a:effectLst>
                <a:latin typeface="Times New Roman" panose="02020603050405020304" pitchFamily="18" charset="0"/>
              </a:rPr>
              <a:t>インターネット</a:t>
            </a:r>
          </a:p>
        </p:txBody>
      </p:sp>
      <p:sp>
        <p:nvSpPr>
          <p:cNvPr id="21" name="Text Box 47"/>
          <p:cNvSpPr txBox="1">
            <a:spLocks noChangeArrowheads="1"/>
          </p:cNvSpPr>
          <p:nvPr/>
        </p:nvSpPr>
        <p:spPr bwMode="auto">
          <a:xfrm>
            <a:off x="223483" y="1680061"/>
            <a:ext cx="938212" cy="371475"/>
          </a:xfrm>
          <a:prstGeom prst="rect">
            <a:avLst/>
          </a:prstGeom>
          <a:noFill/>
          <a:ln>
            <a:noFill/>
          </a:ln>
          <a:effectLst/>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txBody>
          <a:bodyPr lIns="82800" tIns="43200" rIns="82800" bIns="43200">
            <a:spAutoFit/>
          </a:bodyP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lgn="ctr">
              <a:lnSpc>
                <a:spcPct val="85000"/>
              </a:lnSpc>
            </a:pPr>
            <a:r>
              <a:rPr lang="ja-JP" altLang="en-US" sz="1100" b="1" dirty="0">
                <a:effectLst>
                  <a:outerShdw blurRad="38100" dist="38100" dir="2700000" algn="tl">
                    <a:srgbClr val="C0C0C0"/>
                  </a:outerShdw>
                </a:effectLst>
                <a:latin typeface="Times New Roman" panose="02020603050405020304" pitchFamily="18" charset="0"/>
              </a:rPr>
              <a:t>悪意のある</a:t>
            </a:r>
          </a:p>
          <a:p>
            <a:pPr algn="ctr">
              <a:lnSpc>
                <a:spcPct val="85000"/>
              </a:lnSpc>
            </a:pPr>
            <a:r>
              <a:rPr lang="ja-JP" altLang="en-US" sz="1100" b="1" dirty="0">
                <a:effectLst>
                  <a:outerShdw blurRad="38100" dist="38100" dir="2700000" algn="tl">
                    <a:srgbClr val="C0C0C0"/>
                  </a:outerShdw>
                </a:effectLst>
                <a:latin typeface="Times New Roman" panose="02020603050405020304" pitchFamily="18" charset="0"/>
              </a:rPr>
              <a:t>プログラム</a:t>
            </a:r>
          </a:p>
        </p:txBody>
      </p:sp>
      <p:pic>
        <p:nvPicPr>
          <p:cNvPr id="22" name="Picture 48" descr="RT107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48137" y="2051400"/>
            <a:ext cx="574675" cy="203200"/>
          </a:xfrm>
          <a:prstGeom prst="rect">
            <a:avLst/>
          </a:prstGeom>
          <a:noFill/>
          <a:extLst>
            <a:ext uri="{909E8E84-426E-40DD-AFC4-6F175D3DCCD1}">
              <a14:hiddenFill xmlns:a14="http://schemas.microsoft.com/office/drawing/2010/main">
                <a:solidFill>
                  <a:srgbClr val="FFFFFF"/>
                </a:solidFill>
              </a14:hiddenFill>
            </a:ext>
          </a:extLst>
        </p:spPr>
      </p:pic>
      <p:sp>
        <p:nvSpPr>
          <p:cNvPr id="23" name="Line 42"/>
          <p:cNvSpPr>
            <a:spLocks noChangeShapeType="1"/>
          </p:cNvSpPr>
          <p:nvPr/>
        </p:nvSpPr>
        <p:spPr bwMode="auto">
          <a:xfrm>
            <a:off x="3436982" y="2158126"/>
            <a:ext cx="2497138" cy="0"/>
          </a:xfrm>
          <a:prstGeom prst="line">
            <a:avLst/>
          </a:prstGeom>
          <a:noFill/>
          <a:ln w="317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txBody>
          <a:bodyPr lIns="82800" tIns="43200" rIns="82800" bIns="43200">
            <a:spAutoFit/>
          </a:bodyP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endParaRPr lang="ja-JP" altLang="en-US"/>
          </a:p>
        </p:txBody>
      </p:sp>
      <p:sp>
        <p:nvSpPr>
          <p:cNvPr id="24" name="Line 42"/>
          <p:cNvSpPr>
            <a:spLocks noChangeShapeType="1"/>
          </p:cNvSpPr>
          <p:nvPr/>
        </p:nvSpPr>
        <p:spPr bwMode="auto">
          <a:xfrm flipV="1">
            <a:off x="3436982" y="1820261"/>
            <a:ext cx="1430385" cy="366316"/>
          </a:xfrm>
          <a:prstGeom prst="line">
            <a:avLst/>
          </a:prstGeom>
          <a:noFill/>
          <a:ln w="317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txBody>
          <a:bodyPr wrap="square" lIns="82800" tIns="43200" rIns="82800" bIns="43200">
            <a:spAutoFit/>
          </a:bodyP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endParaRPr lang="ja-JP" altLang="en-US"/>
          </a:p>
        </p:txBody>
      </p:sp>
      <p:pic>
        <p:nvPicPr>
          <p:cNvPr id="25" name="Picture 40"/>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221476" y="1368608"/>
            <a:ext cx="816987" cy="699106"/>
          </a:xfrm>
          <a:prstGeom prst="rect">
            <a:avLst/>
          </a:prstGeom>
          <a:noFill/>
          <a:ln w="9525">
            <a:noFill/>
            <a:miter lim="800000"/>
            <a:headEnd/>
            <a:tailEnd/>
          </a:ln>
        </p:spPr>
      </p:pic>
      <p:pic>
        <p:nvPicPr>
          <p:cNvPr id="26" name="Picture 40"/>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734115" y="1868182"/>
            <a:ext cx="821648" cy="703094"/>
          </a:xfrm>
          <a:prstGeom prst="rect">
            <a:avLst/>
          </a:prstGeom>
          <a:noFill/>
          <a:ln w="9525">
            <a:noFill/>
            <a:miter lim="800000"/>
            <a:headEnd/>
            <a:tailEnd/>
          </a:ln>
        </p:spPr>
      </p:pic>
      <p:pic>
        <p:nvPicPr>
          <p:cNvPr id="27" name="図 2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56483" y="1843098"/>
            <a:ext cx="671235" cy="671235"/>
          </a:xfrm>
          <a:prstGeom prst="rect">
            <a:avLst/>
          </a:prstGeom>
        </p:spPr>
      </p:pic>
      <p:sp>
        <p:nvSpPr>
          <p:cNvPr id="28" name="テキスト ボックス 27"/>
          <p:cNvSpPr txBox="1"/>
          <p:nvPr/>
        </p:nvSpPr>
        <p:spPr>
          <a:xfrm>
            <a:off x="1279172" y="540928"/>
            <a:ext cx="5326423" cy="369332"/>
          </a:xfrm>
          <a:prstGeom prst="rect">
            <a:avLst/>
          </a:prstGeom>
          <a:noFill/>
        </p:spPr>
        <p:txBody>
          <a:bodyPr wrap="square" rtlCol="0">
            <a:spAutoFit/>
          </a:bodyPr>
          <a:lstStyle/>
          <a:p>
            <a:r>
              <a:rPr kumimoji="1" lang="ja-JP" altLang="en-US" b="1" dirty="0" smtClean="0">
                <a:solidFill>
                  <a:schemeClr val="bg1"/>
                </a:solidFill>
                <a:latin typeface="HG丸ｺﾞｼｯｸM-PRO" panose="020F0600000000000000" pitchFamily="50" charset="-128"/>
                <a:ea typeface="HG丸ｺﾞｼｯｸM-PRO" panose="020F0600000000000000" pitchFamily="50" charset="-128"/>
              </a:rPr>
              <a:t>購入</a:t>
            </a:r>
            <a:r>
              <a:rPr kumimoji="1" lang="ja-JP" altLang="en-US" b="1" dirty="0" smtClean="0">
                <a:solidFill>
                  <a:schemeClr val="bg1"/>
                </a:solidFill>
                <a:latin typeface="HG丸ｺﾞｼｯｸM-PRO" panose="020F0600000000000000" pitchFamily="50" charset="-128"/>
                <a:ea typeface="HG丸ｺﾞｼｯｸM-PRO" panose="020F0600000000000000" pitchFamily="50" charset="-128"/>
              </a:rPr>
              <a:t>した</a:t>
            </a:r>
            <a:r>
              <a:rPr kumimoji="1" lang="en-US" altLang="ja-JP" b="1" dirty="0" smtClean="0">
                <a:solidFill>
                  <a:schemeClr val="bg1"/>
                </a:solidFill>
                <a:latin typeface="HG丸ｺﾞｼｯｸM-PRO" panose="020F0600000000000000" pitchFamily="50" charset="-128"/>
                <a:ea typeface="HG丸ｺﾞｼｯｸM-PRO" panose="020F0600000000000000" pitchFamily="50" charset="-128"/>
              </a:rPr>
              <a:t>PC</a:t>
            </a:r>
            <a:r>
              <a:rPr lang="ja-JP" altLang="en-US" b="1" dirty="0">
                <a:solidFill>
                  <a:schemeClr val="bg1"/>
                </a:solidFill>
                <a:latin typeface="HG丸ｺﾞｼｯｸM-PRO" panose="020F0600000000000000" pitchFamily="50" charset="-128"/>
                <a:ea typeface="HG丸ｺﾞｼｯｸM-PRO" panose="020F0600000000000000" pitchFamily="50" charset="-128"/>
              </a:rPr>
              <a:t>の</a:t>
            </a:r>
            <a:r>
              <a:rPr kumimoji="1" lang="ja-JP" altLang="en-US" b="1" dirty="0" smtClean="0">
                <a:solidFill>
                  <a:schemeClr val="bg1"/>
                </a:solidFill>
                <a:latin typeface="HG丸ｺﾞｼｯｸM-PRO" panose="020F0600000000000000" pitchFamily="50" charset="-128"/>
                <a:ea typeface="HG丸ｺﾞｼｯｸM-PRO" panose="020F0600000000000000" pitchFamily="50" charset="-128"/>
              </a:rPr>
              <a:t>付属セキュリティソフトを利用</a:t>
            </a:r>
            <a:endParaRPr kumimoji="1" lang="ja-JP" altLang="en-US"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30" name="フッター プレースホルダー 3"/>
          <p:cNvSpPr txBox="1">
            <a:spLocks/>
          </p:cNvSpPr>
          <p:nvPr/>
        </p:nvSpPr>
        <p:spPr bwMode="auto">
          <a:xfrm>
            <a:off x="4133019" y="1209033"/>
            <a:ext cx="1073981" cy="200667"/>
          </a:xfrm>
          <a:prstGeom prst="rect">
            <a:avLst/>
          </a:prstGeom>
          <a:noFill/>
          <a:ln>
            <a:noFill/>
          </a:ln>
          <a:effectLst/>
          <a:extLst/>
        </p:spPr>
        <p:txBody>
          <a:bodyPr vert="horz" wrap="square" lIns="0" tIns="0" rIns="0" bIns="0" numCol="1" anchor="t" anchorCtr="0" compatLnSpc="1">
            <a:prstTxWarp prst="textNoShape">
              <a:avLst/>
            </a:prstTxWarp>
          </a:bodyPr>
          <a:lstStyle>
            <a:defPPr>
              <a:defRPr lang="ja-JP"/>
            </a:defPPr>
            <a:lvl1pPr algn="ctr" rtl="0" fontAlgn="base">
              <a:spcBef>
                <a:spcPct val="0"/>
              </a:spcBef>
              <a:spcAft>
                <a:spcPct val="0"/>
              </a:spcAft>
              <a:defRPr kumimoji="1" sz="1200" b="1" kern="1200">
                <a:solidFill>
                  <a:srgbClr val="D60093"/>
                </a:solidFill>
                <a:latin typeface="+mn-lt"/>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defRPr/>
            </a:pPr>
            <a:r>
              <a:rPr lang="ja-JP" altLang="en-US" sz="900" b="0" dirty="0" smtClean="0">
                <a:solidFill>
                  <a:srgbClr val="CC0066"/>
                </a:solidFill>
              </a:rPr>
              <a:t>セキュリティソフト</a:t>
            </a:r>
            <a:endParaRPr lang="en-US" altLang="ja-JP" sz="1000" b="0" dirty="0">
              <a:solidFill>
                <a:srgbClr val="CC0066"/>
              </a:solidFill>
            </a:endParaRPr>
          </a:p>
        </p:txBody>
      </p:sp>
      <p:sp>
        <p:nvSpPr>
          <p:cNvPr id="31" name="Oval 37"/>
          <p:cNvSpPr>
            <a:spLocks noChangeArrowheads="1"/>
          </p:cNvSpPr>
          <p:nvPr/>
        </p:nvSpPr>
        <p:spPr bwMode="auto">
          <a:xfrm>
            <a:off x="4062307" y="4892085"/>
            <a:ext cx="1318867" cy="1010550"/>
          </a:xfrm>
          <a:prstGeom prst="ellipse">
            <a:avLst/>
          </a:prstGeom>
          <a:gradFill rotWithShape="0">
            <a:gsLst>
              <a:gs pos="0">
                <a:srgbClr val="66FFFF">
                  <a:gamma/>
                  <a:tint val="0"/>
                  <a:invGamma/>
                </a:srgbClr>
              </a:gs>
              <a:gs pos="100000">
                <a:srgbClr val="66FFFF"/>
              </a:gs>
            </a:gsLst>
            <a:path path="shape">
              <a:fillToRect l="50000" t="50000" r="50000" b="50000"/>
            </a:path>
          </a:gradFill>
          <a:ln>
            <a:noFill/>
          </a:ln>
          <a:effectLst>
            <a:outerShdw dist="35921" dir="2700000" algn="ctr" rotWithShape="0">
              <a:schemeClr val="bg2"/>
            </a:outerShdw>
          </a:effectLst>
          <a:extLst>
            <a:ext uri="{91240B29-F687-4F45-9708-019B960494DF}">
              <a14:hiddenLine xmlns:a14="http://schemas.microsoft.com/office/drawing/2010/main" w="19050" algn="ctr">
                <a:solidFill>
                  <a:schemeClr val="tx1"/>
                </a:solidFill>
                <a:round/>
                <a:headEnd/>
                <a:tailEnd/>
              </a14:hiddenLine>
            </a:ext>
          </a:extLst>
        </p:spPr>
        <p:txBody>
          <a:bodyPr wrap="none" lIns="0" tIns="0" rIns="0" bIns="0" anchor="ct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endParaRPr lang="ja-JP" altLang="en-US"/>
          </a:p>
        </p:txBody>
      </p:sp>
      <p:sp>
        <p:nvSpPr>
          <p:cNvPr id="32" name="Oval 37"/>
          <p:cNvSpPr>
            <a:spLocks noChangeArrowheads="1"/>
          </p:cNvSpPr>
          <p:nvPr/>
        </p:nvSpPr>
        <p:spPr bwMode="auto">
          <a:xfrm>
            <a:off x="5370669" y="5302025"/>
            <a:ext cx="1316437" cy="978271"/>
          </a:xfrm>
          <a:prstGeom prst="ellipse">
            <a:avLst/>
          </a:prstGeom>
          <a:gradFill rotWithShape="0">
            <a:gsLst>
              <a:gs pos="0">
                <a:srgbClr val="66FFFF">
                  <a:gamma/>
                  <a:tint val="0"/>
                  <a:invGamma/>
                </a:srgbClr>
              </a:gs>
              <a:gs pos="100000">
                <a:srgbClr val="66FFFF"/>
              </a:gs>
            </a:gsLst>
            <a:path path="shape">
              <a:fillToRect l="50000" t="50000" r="50000" b="50000"/>
            </a:path>
          </a:gradFill>
          <a:ln>
            <a:noFill/>
          </a:ln>
          <a:effectLst>
            <a:outerShdw dist="35921" dir="2700000" algn="ctr" rotWithShape="0">
              <a:schemeClr val="bg2"/>
            </a:outerShdw>
          </a:effectLst>
          <a:extLst>
            <a:ext uri="{91240B29-F687-4F45-9708-019B960494DF}">
              <a14:hiddenLine xmlns:a14="http://schemas.microsoft.com/office/drawing/2010/main" w="19050" algn="ctr">
                <a:solidFill>
                  <a:schemeClr val="tx1"/>
                </a:solidFill>
                <a:round/>
                <a:headEnd/>
                <a:tailEnd/>
              </a14:hiddenLine>
            </a:ext>
          </a:extLst>
        </p:spPr>
        <p:txBody>
          <a:bodyPr wrap="none" lIns="0" tIns="0" rIns="0" bIns="0" anchor="ct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endParaRPr lang="ja-JP" altLang="en-US"/>
          </a:p>
        </p:txBody>
      </p:sp>
      <p:sp>
        <p:nvSpPr>
          <p:cNvPr id="33" name="Line 42"/>
          <p:cNvSpPr>
            <a:spLocks noChangeShapeType="1"/>
          </p:cNvSpPr>
          <p:nvPr/>
        </p:nvSpPr>
        <p:spPr bwMode="auto">
          <a:xfrm>
            <a:off x="1427631" y="5849458"/>
            <a:ext cx="2497138" cy="0"/>
          </a:xfrm>
          <a:prstGeom prst="line">
            <a:avLst/>
          </a:prstGeom>
          <a:noFill/>
          <a:ln w="317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txBody>
          <a:bodyPr lIns="82800" tIns="43200" rIns="82800" bIns="43200">
            <a:spAutoFit/>
          </a:bodyP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endParaRPr lang="ja-JP" altLang="en-US"/>
          </a:p>
        </p:txBody>
      </p:sp>
      <p:sp>
        <p:nvSpPr>
          <p:cNvPr id="34" name="Oval 43"/>
          <p:cNvSpPr>
            <a:spLocks noChangeArrowheads="1"/>
          </p:cNvSpPr>
          <p:nvPr/>
        </p:nvSpPr>
        <p:spPr bwMode="auto">
          <a:xfrm>
            <a:off x="108979" y="5108362"/>
            <a:ext cx="1545534" cy="1321656"/>
          </a:xfrm>
          <a:prstGeom prst="ellipse">
            <a:avLst/>
          </a:prstGeom>
          <a:gradFill rotWithShape="0">
            <a:gsLst>
              <a:gs pos="0">
                <a:srgbClr val="FFCC00">
                  <a:gamma/>
                  <a:tint val="0"/>
                  <a:invGamma/>
                </a:srgbClr>
              </a:gs>
              <a:gs pos="100000">
                <a:srgbClr val="FFCC00"/>
              </a:gs>
            </a:gsLst>
            <a:path path="shape">
              <a:fillToRect l="50000" t="50000" r="50000" b="50000"/>
            </a:path>
          </a:gradFill>
          <a:ln>
            <a:noFill/>
          </a:ln>
          <a:effectLst>
            <a:outerShdw dist="35921" dir="2700000" algn="ctr" rotWithShape="0">
              <a:schemeClr val="bg2"/>
            </a:outerShdw>
          </a:effectLst>
          <a:extLst>
            <a:ext uri="{91240B29-F687-4F45-9708-019B960494DF}">
              <a14:hiddenLine xmlns:a14="http://schemas.microsoft.com/office/drawing/2010/main" w="19050" algn="ctr">
                <a:solidFill>
                  <a:schemeClr val="tx1"/>
                </a:solidFill>
                <a:round/>
                <a:headEnd/>
                <a:tailEnd/>
              </a14:hiddenLine>
            </a:ext>
          </a:extLst>
        </p:spPr>
        <p:txBody>
          <a:bodyPr wrap="none" lIns="0" tIns="0" rIns="0" bIns="0" anchor="ct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endParaRPr lang="ja-JP" altLang="en-US"/>
          </a:p>
        </p:txBody>
      </p:sp>
      <p:sp>
        <p:nvSpPr>
          <p:cNvPr id="35" name="Text Box 45"/>
          <p:cNvSpPr txBox="1">
            <a:spLocks noChangeArrowheads="1"/>
          </p:cNvSpPr>
          <p:nvPr/>
        </p:nvSpPr>
        <p:spPr bwMode="auto">
          <a:xfrm>
            <a:off x="273029" y="6028551"/>
            <a:ext cx="1184275" cy="268287"/>
          </a:xfrm>
          <a:prstGeom prst="rect">
            <a:avLst/>
          </a:prstGeom>
          <a:noFill/>
          <a:ln>
            <a:noFill/>
          </a:ln>
          <a:effectLst/>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txBody>
          <a:bodyPr lIns="82800" tIns="43200" rIns="82800" bIns="43200">
            <a:spAutoFit/>
          </a:bodyP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lgn="ctr"/>
            <a:r>
              <a:rPr lang="ja-JP" altLang="en-US" sz="1200" b="1" dirty="0">
                <a:effectLst>
                  <a:outerShdw blurRad="38100" dist="38100" dir="2700000" algn="tl">
                    <a:srgbClr val="C0C0C0"/>
                  </a:outerShdw>
                </a:effectLst>
                <a:latin typeface="Times New Roman" panose="02020603050405020304" pitchFamily="18" charset="0"/>
              </a:rPr>
              <a:t>インターネット</a:t>
            </a:r>
          </a:p>
        </p:txBody>
      </p:sp>
      <p:sp>
        <p:nvSpPr>
          <p:cNvPr id="36" name="Text Box 47"/>
          <p:cNvSpPr txBox="1">
            <a:spLocks noChangeArrowheads="1"/>
          </p:cNvSpPr>
          <p:nvPr/>
        </p:nvSpPr>
        <p:spPr bwMode="auto">
          <a:xfrm>
            <a:off x="208071" y="5307196"/>
            <a:ext cx="938212" cy="371475"/>
          </a:xfrm>
          <a:prstGeom prst="rect">
            <a:avLst/>
          </a:prstGeom>
          <a:noFill/>
          <a:ln>
            <a:noFill/>
          </a:ln>
          <a:effectLst/>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txBody>
          <a:bodyPr lIns="82800" tIns="43200" rIns="82800" bIns="43200">
            <a:spAutoFit/>
          </a:bodyP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lgn="ctr">
              <a:lnSpc>
                <a:spcPct val="85000"/>
              </a:lnSpc>
            </a:pPr>
            <a:r>
              <a:rPr lang="ja-JP" altLang="en-US" sz="1100" b="1" dirty="0">
                <a:effectLst>
                  <a:outerShdw blurRad="38100" dist="38100" dir="2700000" algn="tl">
                    <a:srgbClr val="C0C0C0"/>
                  </a:outerShdw>
                </a:effectLst>
                <a:latin typeface="Times New Roman" panose="02020603050405020304" pitchFamily="18" charset="0"/>
              </a:rPr>
              <a:t>悪意のある</a:t>
            </a:r>
          </a:p>
          <a:p>
            <a:pPr algn="ctr">
              <a:lnSpc>
                <a:spcPct val="85000"/>
              </a:lnSpc>
            </a:pPr>
            <a:r>
              <a:rPr lang="ja-JP" altLang="en-US" sz="1100" b="1" dirty="0">
                <a:effectLst>
                  <a:outerShdw blurRad="38100" dist="38100" dir="2700000" algn="tl">
                    <a:srgbClr val="C0C0C0"/>
                  </a:outerShdw>
                </a:effectLst>
                <a:latin typeface="Times New Roman" panose="02020603050405020304" pitchFamily="18" charset="0"/>
              </a:rPr>
              <a:t>プログラム</a:t>
            </a:r>
          </a:p>
        </p:txBody>
      </p:sp>
      <p:pic>
        <p:nvPicPr>
          <p:cNvPr id="37" name="Picture 48" descr="RT107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79820" y="5716057"/>
            <a:ext cx="574675" cy="203200"/>
          </a:xfrm>
          <a:prstGeom prst="rect">
            <a:avLst/>
          </a:prstGeom>
          <a:noFill/>
          <a:extLst>
            <a:ext uri="{909E8E84-426E-40DD-AFC4-6F175D3DCCD1}">
              <a14:hiddenFill xmlns:a14="http://schemas.microsoft.com/office/drawing/2010/main">
                <a:solidFill>
                  <a:srgbClr val="FFFFFF"/>
                </a:solidFill>
              </a14:hiddenFill>
            </a:ext>
          </a:extLst>
        </p:spPr>
      </p:pic>
      <p:sp>
        <p:nvSpPr>
          <p:cNvPr id="38" name="Line 42"/>
          <p:cNvSpPr>
            <a:spLocks noChangeShapeType="1"/>
          </p:cNvSpPr>
          <p:nvPr/>
        </p:nvSpPr>
        <p:spPr bwMode="auto">
          <a:xfrm>
            <a:off x="3485942" y="5850986"/>
            <a:ext cx="2497138" cy="0"/>
          </a:xfrm>
          <a:prstGeom prst="line">
            <a:avLst/>
          </a:prstGeom>
          <a:noFill/>
          <a:ln w="317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txBody>
          <a:bodyPr lIns="82800" tIns="43200" rIns="82800" bIns="43200">
            <a:spAutoFit/>
          </a:bodyP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endParaRPr lang="ja-JP" altLang="en-US"/>
          </a:p>
        </p:txBody>
      </p:sp>
      <p:sp>
        <p:nvSpPr>
          <p:cNvPr id="39" name="Line 42"/>
          <p:cNvSpPr>
            <a:spLocks noChangeShapeType="1"/>
          </p:cNvSpPr>
          <p:nvPr/>
        </p:nvSpPr>
        <p:spPr bwMode="auto">
          <a:xfrm flipV="1">
            <a:off x="3874451" y="5549194"/>
            <a:ext cx="1050070" cy="325562"/>
          </a:xfrm>
          <a:prstGeom prst="line">
            <a:avLst/>
          </a:prstGeom>
          <a:noFill/>
          <a:ln w="317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txBody>
          <a:bodyPr wrap="square" lIns="82800" tIns="43200" rIns="82800" bIns="43200">
            <a:spAutoFit/>
          </a:bodyP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endParaRPr lang="ja-JP" altLang="en-US"/>
          </a:p>
        </p:txBody>
      </p:sp>
      <p:pic>
        <p:nvPicPr>
          <p:cNvPr id="40" name="Picture 40"/>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457073" y="5156293"/>
            <a:ext cx="732223" cy="626572"/>
          </a:xfrm>
          <a:prstGeom prst="rect">
            <a:avLst/>
          </a:prstGeom>
          <a:noFill/>
          <a:ln w="9525">
            <a:noFill/>
            <a:miter lim="800000"/>
            <a:headEnd/>
            <a:tailEnd/>
          </a:ln>
        </p:spPr>
      </p:pic>
      <p:pic>
        <p:nvPicPr>
          <p:cNvPr id="41" name="Picture 40"/>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741476" y="5576147"/>
            <a:ext cx="760882" cy="651096"/>
          </a:xfrm>
          <a:prstGeom prst="rect">
            <a:avLst/>
          </a:prstGeom>
          <a:noFill/>
          <a:ln w="9525">
            <a:noFill/>
            <a:miter lim="800000"/>
            <a:headEnd/>
            <a:tailEnd/>
          </a:ln>
        </p:spPr>
      </p:pic>
      <p:pic>
        <p:nvPicPr>
          <p:cNvPr id="42" name="図 4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23584" y="5539752"/>
            <a:ext cx="671235" cy="671235"/>
          </a:xfrm>
          <a:prstGeom prst="rect">
            <a:avLst/>
          </a:prstGeom>
        </p:spPr>
      </p:pic>
      <p:sp>
        <p:nvSpPr>
          <p:cNvPr id="45" name="Text Box 46"/>
          <p:cNvSpPr txBox="1">
            <a:spLocks noChangeArrowheads="1"/>
          </p:cNvSpPr>
          <p:nvPr/>
        </p:nvSpPr>
        <p:spPr bwMode="auto">
          <a:xfrm>
            <a:off x="4842135" y="1255954"/>
            <a:ext cx="1866900" cy="238125"/>
          </a:xfrm>
          <a:prstGeom prst="rect">
            <a:avLst/>
          </a:prstGeom>
          <a:noFill/>
          <a:ln>
            <a:noFill/>
          </a:ln>
          <a:effectLst/>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txBody>
          <a:bodyPr lIns="82800" tIns="43200" rIns="82800" bIns="43200">
            <a:spAutoFit/>
          </a:bodyP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lgn="ctr"/>
            <a:r>
              <a:rPr lang="ja-JP" altLang="en-US" sz="1000" b="1" dirty="0">
                <a:effectLst>
                  <a:outerShdw blurRad="38100" dist="38100" dir="2700000" algn="tl">
                    <a:srgbClr val="C0C0C0"/>
                  </a:outerShdw>
                </a:effectLst>
                <a:latin typeface="Times New Roman" panose="02020603050405020304" pitchFamily="18" charset="0"/>
              </a:rPr>
              <a:t>社内ネットワーク</a:t>
            </a:r>
          </a:p>
        </p:txBody>
      </p:sp>
      <p:sp>
        <p:nvSpPr>
          <p:cNvPr id="46" name="Text Box 46"/>
          <p:cNvSpPr txBox="1">
            <a:spLocks noChangeArrowheads="1"/>
          </p:cNvSpPr>
          <p:nvPr/>
        </p:nvSpPr>
        <p:spPr bwMode="auto">
          <a:xfrm>
            <a:off x="4890171" y="4992480"/>
            <a:ext cx="1866900" cy="238125"/>
          </a:xfrm>
          <a:prstGeom prst="rect">
            <a:avLst/>
          </a:prstGeom>
          <a:noFill/>
          <a:ln>
            <a:noFill/>
          </a:ln>
          <a:effectLst/>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txBody>
          <a:bodyPr lIns="82800" tIns="43200" rIns="82800" bIns="43200">
            <a:spAutoFit/>
          </a:bodyP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lgn="ctr"/>
            <a:r>
              <a:rPr lang="ja-JP" altLang="en-US" sz="1000" b="1" dirty="0">
                <a:effectLst>
                  <a:outerShdw blurRad="38100" dist="38100" dir="2700000" algn="tl">
                    <a:srgbClr val="C0C0C0"/>
                  </a:outerShdw>
                </a:effectLst>
                <a:latin typeface="Times New Roman" panose="02020603050405020304" pitchFamily="18" charset="0"/>
              </a:rPr>
              <a:t>社内ネットワーク</a:t>
            </a:r>
          </a:p>
        </p:txBody>
      </p:sp>
      <p:sp>
        <p:nvSpPr>
          <p:cNvPr id="47" name="AutoShape 49"/>
          <p:cNvSpPr>
            <a:spLocks noChangeArrowheads="1"/>
          </p:cNvSpPr>
          <p:nvPr/>
        </p:nvSpPr>
        <p:spPr bwMode="auto">
          <a:xfrm rot="20854329">
            <a:off x="1693477" y="5128578"/>
            <a:ext cx="851536" cy="289265"/>
          </a:xfrm>
          <a:prstGeom prst="star16">
            <a:avLst>
              <a:gd name="adj" fmla="val 37500"/>
            </a:avLst>
          </a:prstGeom>
          <a:solidFill>
            <a:srgbClr val="FFFF00"/>
          </a:solidFill>
          <a:ln>
            <a:noFill/>
          </a:ln>
          <a:effectLst>
            <a:outerShdw dist="35921" dir="2700000" algn="ctr" rotWithShape="0">
              <a:srgbClr val="868686"/>
            </a:outerShdw>
          </a:effectLst>
          <a:extLst>
            <a:ext uri="{91240B29-F687-4F45-9708-019B960494DF}">
              <a14:hiddenLine xmlns:a14="http://schemas.microsoft.com/office/drawing/2010/main" w="9525">
                <a:solidFill>
                  <a:srgbClr val="FF0000"/>
                </a:solidFill>
                <a:miter lim="800000"/>
                <a:headEnd/>
                <a:tailEnd/>
              </a14:hiddenLine>
            </a:ext>
          </a:extLst>
        </p:spPr>
        <p:txBody>
          <a:bodyPr wrap="square" lIns="82800" tIns="43200" rIns="82800" bIns="43200" anchor="ctr">
            <a:spAutoFit/>
          </a:bodyP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endParaRPr lang="ja-JP" altLang="en-US"/>
          </a:p>
        </p:txBody>
      </p:sp>
      <p:sp>
        <p:nvSpPr>
          <p:cNvPr id="48" name="Freeform 57"/>
          <p:cNvSpPr>
            <a:spLocks/>
          </p:cNvSpPr>
          <p:nvPr/>
        </p:nvSpPr>
        <p:spPr bwMode="auto">
          <a:xfrm>
            <a:off x="788578" y="5354972"/>
            <a:ext cx="2106980" cy="583092"/>
          </a:xfrm>
          <a:custGeom>
            <a:avLst/>
            <a:gdLst>
              <a:gd name="T0" fmla="*/ 0 w 1251"/>
              <a:gd name="T1" fmla="*/ 291 h 291"/>
              <a:gd name="T2" fmla="*/ 1251 w 1251"/>
              <a:gd name="T3" fmla="*/ 291 h 291"/>
              <a:gd name="T4" fmla="*/ 967 w 1251"/>
              <a:gd name="T5" fmla="*/ 0 h 291"/>
            </a:gdLst>
            <a:ahLst/>
            <a:cxnLst>
              <a:cxn ang="0">
                <a:pos x="T0" y="T1"/>
              </a:cxn>
              <a:cxn ang="0">
                <a:pos x="T2" y="T3"/>
              </a:cxn>
              <a:cxn ang="0">
                <a:pos x="T4" y="T5"/>
              </a:cxn>
            </a:cxnLst>
            <a:rect l="0" t="0" r="r" b="b"/>
            <a:pathLst>
              <a:path w="1251" h="291">
                <a:moveTo>
                  <a:pt x="0" y="291"/>
                </a:moveTo>
                <a:lnTo>
                  <a:pt x="1251" y="291"/>
                </a:lnTo>
                <a:lnTo>
                  <a:pt x="967" y="0"/>
                </a:lnTo>
              </a:path>
            </a:pathLst>
          </a:custGeom>
          <a:noFill/>
          <a:ln w="73025" cap="flat" cmpd="sng">
            <a:solidFill>
              <a:srgbClr val="C00000"/>
            </a:solidFill>
            <a:prstDash val="solid"/>
            <a:round/>
            <a:headEnd type="none" w="med" len="med"/>
            <a:tailEnd type="triangle" w="med" len="med"/>
          </a:ln>
          <a:effectLst>
            <a:outerShdw dist="53882" dir="2700000" algn="ctr" rotWithShape="0">
              <a:schemeClr val="bg2"/>
            </a:outerShdw>
          </a:effectLst>
          <a:extLst>
            <a:ext uri="{909E8E84-426E-40DD-AFC4-6F175D3DCCD1}">
              <a14:hiddenFill xmlns:a14="http://schemas.microsoft.com/office/drawing/2010/main">
                <a:solidFill>
                  <a:srgbClr val="CCCCFF"/>
                </a:solidFill>
              </a14:hiddenFill>
            </a:ext>
          </a:extLst>
        </p:spPr>
        <p:txBody>
          <a:bodyPr wrap="square" lIns="82800" tIns="43200" rIns="82800" bIns="43200">
            <a:spAutoFit/>
          </a:bodyP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endParaRPr lang="ja-JP" altLang="en-US"/>
          </a:p>
        </p:txBody>
      </p:sp>
      <p:pic>
        <p:nvPicPr>
          <p:cNvPr id="49" name="Picture 76" descr="vi"/>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41374" y="5388331"/>
            <a:ext cx="477213" cy="494317"/>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41"/>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7805151">
            <a:off x="1903209" y="4964360"/>
            <a:ext cx="470596" cy="470596"/>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76" descr="vi"/>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42573" y="1676171"/>
            <a:ext cx="477213" cy="494317"/>
          </a:xfrm>
          <a:prstGeom prst="rect">
            <a:avLst/>
          </a:prstGeom>
          <a:noFill/>
          <a:extLst>
            <a:ext uri="{909E8E84-426E-40DD-AFC4-6F175D3DCCD1}">
              <a14:hiddenFill xmlns:a14="http://schemas.microsoft.com/office/drawing/2010/main">
                <a:solidFill>
                  <a:srgbClr val="FFFFFF"/>
                </a:solidFill>
              </a14:hiddenFill>
            </a:ext>
          </a:extLst>
        </p:spPr>
      </p:pic>
      <p:sp>
        <p:nvSpPr>
          <p:cNvPr id="52" name="四角形吹き出し 51"/>
          <p:cNvSpPr/>
          <p:nvPr/>
        </p:nvSpPr>
        <p:spPr>
          <a:xfrm>
            <a:off x="223563" y="2974595"/>
            <a:ext cx="1803949" cy="711248"/>
          </a:xfrm>
          <a:prstGeom prst="wedgeRectCallout">
            <a:avLst>
              <a:gd name="adj1" fmla="val 179074"/>
              <a:gd name="adj2" fmla="val -155852"/>
            </a:avLst>
          </a:prstGeom>
          <a:solidFill>
            <a:schemeClr val="bg1">
              <a:lumMod val="85000"/>
            </a:schemeClr>
          </a:solidFill>
          <a:ln w="15875">
            <a:solidFill>
              <a:srgbClr val="00800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問題点①</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PC</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毎のため、更新期限やアップデートを管理できない</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四角形吹き出し 52"/>
          <p:cNvSpPr/>
          <p:nvPr/>
        </p:nvSpPr>
        <p:spPr>
          <a:xfrm>
            <a:off x="2991912" y="2956155"/>
            <a:ext cx="1726970" cy="733819"/>
          </a:xfrm>
          <a:prstGeom prst="wedgeRectCallout">
            <a:avLst>
              <a:gd name="adj1" fmla="val 79274"/>
              <a:gd name="adj2" fmla="val -141371"/>
            </a:avLst>
          </a:prstGeom>
          <a:solidFill>
            <a:schemeClr val="bg1">
              <a:lumMod val="85000"/>
            </a:schemeClr>
          </a:solidFill>
          <a:ln w="15875">
            <a:solidFill>
              <a:srgbClr val="00800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問題点②</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期限切れの</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PC</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からウィルスに感染する可能性がある</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四角形吹き出し 53"/>
          <p:cNvSpPr/>
          <p:nvPr/>
        </p:nvSpPr>
        <p:spPr>
          <a:xfrm>
            <a:off x="4960136" y="2946828"/>
            <a:ext cx="1726970" cy="770650"/>
          </a:xfrm>
          <a:prstGeom prst="wedgeRectCallout">
            <a:avLst>
              <a:gd name="adj1" fmla="val 18824"/>
              <a:gd name="adj2" fmla="val -85673"/>
            </a:avLst>
          </a:prstGeom>
          <a:solidFill>
            <a:schemeClr val="bg1">
              <a:lumMod val="85000"/>
            </a:schemeClr>
          </a:solidFill>
          <a:ln w="15875">
            <a:solidFill>
              <a:srgbClr val="00800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問題点③</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脅威が社内ネットワークに入ってから駆除になる</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検知できないと感染）</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四角形吹き出し 54"/>
          <p:cNvSpPr/>
          <p:nvPr/>
        </p:nvSpPr>
        <p:spPr>
          <a:xfrm>
            <a:off x="188640" y="7713095"/>
            <a:ext cx="1734097" cy="797507"/>
          </a:xfrm>
          <a:prstGeom prst="wedgeRectCallout">
            <a:avLst>
              <a:gd name="adj1" fmla="val 97336"/>
              <a:gd name="adj2" fmla="val -217814"/>
            </a:avLst>
          </a:prstGeom>
          <a:gradFill>
            <a:gsLst>
              <a:gs pos="0">
                <a:schemeClr val="bg1"/>
              </a:gs>
              <a:gs pos="93000">
                <a:srgbClr val="FFCCFF"/>
              </a:gs>
              <a:gs pos="100000">
                <a:srgbClr val="FF99CC"/>
              </a:gs>
            </a:gsLst>
            <a:lin ang="5400000" scaled="0"/>
          </a:gradFill>
          <a:ln w="15875">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特長②</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複数の脅威検知機能により</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社内ネットワークを包括的に</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防御</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四角形吹き出し 55"/>
          <p:cNvSpPr/>
          <p:nvPr/>
        </p:nvSpPr>
        <p:spPr>
          <a:xfrm>
            <a:off x="188591" y="6686799"/>
            <a:ext cx="1972225" cy="695745"/>
          </a:xfrm>
          <a:prstGeom prst="wedgeRectCallout">
            <a:avLst>
              <a:gd name="adj1" fmla="val 71438"/>
              <a:gd name="adj2" fmla="val -118698"/>
            </a:avLst>
          </a:prstGeom>
          <a:gradFill>
            <a:gsLst>
              <a:gs pos="0">
                <a:schemeClr val="bg1"/>
              </a:gs>
              <a:gs pos="93000">
                <a:srgbClr val="FFCCFF"/>
              </a:gs>
              <a:gs pos="100000">
                <a:srgbClr val="FF99CC"/>
              </a:gs>
            </a:gsLst>
            <a:lin ang="5400000" scaled="0"/>
          </a:gradFill>
          <a:ln w="15875">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特長</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社内ネットワークの前段で脅威を</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ブロック</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社内には入れません）</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四角形吹き出し 56"/>
          <p:cNvSpPr/>
          <p:nvPr/>
        </p:nvSpPr>
        <p:spPr>
          <a:xfrm>
            <a:off x="2160816" y="7728027"/>
            <a:ext cx="2681319" cy="782575"/>
          </a:xfrm>
          <a:prstGeom prst="wedgeRectCallout">
            <a:avLst>
              <a:gd name="adj1" fmla="val -10449"/>
              <a:gd name="adj2" fmla="val -220403"/>
            </a:avLst>
          </a:prstGeom>
          <a:gradFill>
            <a:gsLst>
              <a:gs pos="0">
                <a:schemeClr val="bg1"/>
              </a:gs>
              <a:gs pos="93000">
                <a:srgbClr val="FFCCFF"/>
              </a:gs>
              <a:gs pos="100000">
                <a:srgbClr val="FF99CC"/>
              </a:gs>
            </a:gsLst>
            <a:lin ang="5400000" scaled="0"/>
          </a:gradFill>
          <a:ln w="15875">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特長④</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社内ネットワーク環境のセキュリティポリシーを</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統一できる</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メッセンジヤー</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P2P</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ソフトなどの</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禁止を一括設定、管理</a:t>
            </a:r>
            <a:r>
              <a:rPr lang="ja-JP" altLang="en-US" sz="1100" dirty="0" smtClean="0">
                <a:solidFill>
                  <a:schemeClr val="tx1"/>
                </a:solidFill>
              </a:rPr>
              <a:t>）</a:t>
            </a:r>
            <a:endParaRPr kumimoji="1" lang="ja-JP" altLang="en-US" sz="1100" dirty="0">
              <a:solidFill>
                <a:schemeClr val="tx1"/>
              </a:solidFill>
            </a:endParaRPr>
          </a:p>
        </p:txBody>
      </p:sp>
      <p:sp>
        <p:nvSpPr>
          <p:cNvPr id="58" name="四角形吹き出し 57"/>
          <p:cNvSpPr/>
          <p:nvPr/>
        </p:nvSpPr>
        <p:spPr>
          <a:xfrm>
            <a:off x="2264187" y="6699981"/>
            <a:ext cx="1623842" cy="682564"/>
          </a:xfrm>
          <a:prstGeom prst="wedgeRectCallout">
            <a:avLst>
              <a:gd name="adj1" fmla="val -7064"/>
              <a:gd name="adj2" fmla="val -102554"/>
            </a:avLst>
          </a:prstGeom>
          <a:gradFill>
            <a:gsLst>
              <a:gs pos="0">
                <a:schemeClr val="bg1"/>
              </a:gs>
              <a:gs pos="93000">
                <a:srgbClr val="FFCCFF"/>
              </a:gs>
              <a:gs pos="100000">
                <a:srgbClr val="FF99CC"/>
              </a:gs>
            </a:gsLst>
            <a:lin ang="5400000" scaled="0"/>
          </a:gradFill>
          <a:ln w="15875">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特長③</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PC</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のセキュリティソフトの負荷を軽減できる</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四角形吹き出し 58"/>
          <p:cNvSpPr/>
          <p:nvPr/>
        </p:nvSpPr>
        <p:spPr>
          <a:xfrm>
            <a:off x="4957644" y="7286344"/>
            <a:ext cx="1694664" cy="747512"/>
          </a:xfrm>
          <a:prstGeom prst="wedgeRectCallout">
            <a:avLst>
              <a:gd name="adj1" fmla="val 34415"/>
              <a:gd name="adj2" fmla="val -180798"/>
            </a:avLst>
          </a:prstGeom>
          <a:solidFill>
            <a:schemeClr val="bg1">
              <a:lumMod val="85000"/>
            </a:schemeClr>
          </a:solidFill>
          <a:ln w="15875">
            <a:solidFill>
              <a:srgbClr val="00800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自社管理</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PC</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インストールされているセキュリティソフトを常に最新の状態にする。</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四角形吹き出し 59"/>
          <p:cNvSpPr/>
          <p:nvPr/>
        </p:nvSpPr>
        <p:spPr>
          <a:xfrm>
            <a:off x="4150963" y="6441346"/>
            <a:ext cx="1980798" cy="563133"/>
          </a:xfrm>
          <a:prstGeom prst="wedgeRectCallout">
            <a:avLst>
              <a:gd name="adj1" fmla="val -18885"/>
              <a:gd name="adj2" fmla="val -132701"/>
            </a:avLst>
          </a:prstGeom>
          <a:solidFill>
            <a:schemeClr val="bg1">
              <a:lumMod val="85000"/>
            </a:schemeClr>
          </a:solidFill>
          <a:ln w="15875">
            <a:solidFill>
              <a:srgbClr val="00800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自社管理</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PC</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10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WindowsUpdate</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更新し常に最新の状態にする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角丸四角形 60"/>
          <p:cNvSpPr/>
          <p:nvPr/>
        </p:nvSpPr>
        <p:spPr>
          <a:xfrm rot="20588196">
            <a:off x="3105468" y="5232075"/>
            <a:ext cx="597220" cy="290939"/>
          </a:xfrm>
          <a:prstGeom prst="roundRect">
            <a:avLst/>
          </a:prstGeom>
          <a:solidFill>
            <a:srgbClr val="FF0000"/>
          </a:solidFill>
          <a:ln w="158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rgbClr val="FFFFCC"/>
                </a:solidFill>
                <a:latin typeface="Meiryo UI" panose="020B0604030504040204" pitchFamily="50" charset="-128"/>
                <a:ea typeface="Meiryo UI" panose="020B0604030504040204" pitchFamily="50" charset="-128"/>
                <a:cs typeface="Meiryo UI" panose="020B0604030504040204" pitchFamily="50" charset="-128"/>
              </a:rPr>
              <a:t>導入</a:t>
            </a:r>
            <a:endParaRPr kumimoji="1" lang="ja-JP" altLang="en-US" sz="1000" b="1" dirty="0">
              <a:solidFill>
                <a:srgbClr val="FFFFCC"/>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フッター プレースホルダー 3"/>
          <p:cNvSpPr txBox="1">
            <a:spLocks/>
          </p:cNvSpPr>
          <p:nvPr/>
        </p:nvSpPr>
        <p:spPr bwMode="auto">
          <a:xfrm>
            <a:off x="2577683" y="4758866"/>
            <a:ext cx="1015732" cy="330258"/>
          </a:xfrm>
          <a:prstGeom prst="rect">
            <a:avLst/>
          </a:prstGeom>
          <a:gradFill>
            <a:gsLst>
              <a:gs pos="0">
                <a:schemeClr val="bg1"/>
              </a:gs>
              <a:gs pos="93000">
                <a:srgbClr val="FFCCFF"/>
              </a:gs>
              <a:gs pos="100000">
                <a:srgbClr val="FF99CC"/>
              </a:gs>
            </a:gsLst>
            <a:lin ang="5400000" scaled="0"/>
          </a:gradFill>
          <a:ln>
            <a:noFill/>
          </a:ln>
          <a:effectLst>
            <a:outerShdw blurRad="50800" dist="38100" dir="5400000" algn="t" rotWithShape="0">
              <a:prstClr val="black">
                <a:alpha val="40000"/>
              </a:prstClr>
            </a:outerShdw>
          </a:effectLst>
          <a:extLst/>
        </p:spPr>
        <p:txBody>
          <a:bodyPr vert="horz" wrap="square" lIns="0" tIns="0" rIns="0" bIns="0" numCol="1" anchor="t" anchorCtr="0" compatLnSpc="1">
            <a:prstTxWarp prst="textNoShape">
              <a:avLst/>
            </a:prstTxWarp>
          </a:bodyPr>
          <a:lstStyle>
            <a:defPPr>
              <a:defRPr lang="ja-JP"/>
            </a:defPPr>
            <a:lvl1pPr algn="ctr" rtl="0" fontAlgn="base">
              <a:spcBef>
                <a:spcPct val="0"/>
              </a:spcBef>
              <a:spcAft>
                <a:spcPct val="0"/>
              </a:spcAft>
              <a:defRPr kumimoji="1" sz="1200" b="1" kern="1200">
                <a:solidFill>
                  <a:srgbClr val="D60093"/>
                </a:solidFill>
                <a:latin typeface="+mn-lt"/>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r>
              <a:rPr lang="ja-JP" altLang="en-US" sz="2000" dirty="0" smtClean="0">
                <a:latin typeface="HGPｺﾞｼｯｸE" panose="020B0900000000000000" pitchFamily="50" charset="-128"/>
                <a:ea typeface="HGPｺﾞｼｯｸE" panose="020B0900000000000000" pitchFamily="50" charset="-128"/>
              </a:rPr>
              <a:t>ＵＴＭ</a:t>
            </a:r>
            <a:r>
              <a:rPr lang="en-US" altLang="ja-JP" sz="2000" dirty="0" smtClean="0">
                <a:latin typeface="HGPｺﾞｼｯｸE" panose="020B0900000000000000" pitchFamily="50" charset="-128"/>
                <a:ea typeface="HGPｺﾞｼｯｸE" panose="020B0900000000000000" pitchFamily="50" charset="-128"/>
              </a:rPr>
              <a:t/>
            </a:r>
            <a:br>
              <a:rPr lang="en-US" altLang="ja-JP" sz="2000" dirty="0" smtClean="0">
                <a:latin typeface="HGPｺﾞｼｯｸE" panose="020B0900000000000000" pitchFamily="50" charset="-128"/>
                <a:ea typeface="HGPｺﾞｼｯｸE" panose="020B0900000000000000" pitchFamily="50" charset="-128"/>
              </a:rPr>
            </a:br>
            <a:endParaRPr lang="en-US" altLang="ja-JP" sz="2000" dirty="0">
              <a:solidFill>
                <a:schemeClr val="accent6">
                  <a:lumMod val="75000"/>
                </a:schemeClr>
              </a:solidFill>
              <a:latin typeface="HGPｺﾞｼｯｸE" panose="020B0900000000000000" pitchFamily="50" charset="-128"/>
              <a:ea typeface="HGPｺﾞｼｯｸE" panose="020B0900000000000000" pitchFamily="50" charset="-128"/>
            </a:endParaRPr>
          </a:p>
        </p:txBody>
      </p:sp>
      <p:sp>
        <p:nvSpPr>
          <p:cNvPr id="72" name="Text Box 76"/>
          <p:cNvSpPr txBox="1">
            <a:spLocks noChangeArrowheads="1"/>
          </p:cNvSpPr>
          <p:nvPr/>
        </p:nvSpPr>
        <p:spPr bwMode="auto">
          <a:xfrm>
            <a:off x="3543300" y="9613900"/>
            <a:ext cx="2842445"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100" dirty="0">
                <a:latin typeface="Arial" panose="020B0604020202020204" pitchFamily="34" charset="0"/>
                <a:cs typeface="Arial" panose="020B0604020202020204" pitchFamily="34" charset="0"/>
              </a:rPr>
              <a:t>TEL</a:t>
            </a:r>
            <a:r>
              <a:rPr lang="ja-JP" altLang="en-US" sz="1100" dirty="0">
                <a:latin typeface="Arial" panose="020B0604020202020204" pitchFamily="34" charset="0"/>
                <a:cs typeface="Arial" panose="020B0604020202020204" pitchFamily="34" charset="0"/>
              </a:rPr>
              <a:t>　</a:t>
            </a:r>
            <a:r>
              <a:rPr lang="en-US" altLang="ja-JP" sz="1100" dirty="0">
                <a:latin typeface="Arial" panose="020B0604020202020204" pitchFamily="34" charset="0"/>
                <a:cs typeface="Arial" panose="020B0604020202020204" pitchFamily="34" charset="0"/>
              </a:rPr>
              <a:t>03-5817-4007</a:t>
            </a:r>
            <a:r>
              <a:rPr lang="ja-JP" altLang="en-US" sz="1100" dirty="0">
                <a:latin typeface="Arial" panose="020B0604020202020204" pitchFamily="34" charset="0"/>
                <a:cs typeface="Arial" panose="020B0604020202020204" pitchFamily="34" charset="0"/>
              </a:rPr>
              <a:t>／ </a:t>
            </a:r>
            <a:r>
              <a:rPr lang="en-US" altLang="ja-JP" sz="1100" dirty="0">
                <a:latin typeface="Arial" panose="020B0604020202020204" pitchFamily="34" charset="0"/>
                <a:cs typeface="Arial" panose="020B0604020202020204" pitchFamily="34" charset="0"/>
              </a:rPr>
              <a:t>FAX</a:t>
            </a:r>
            <a:r>
              <a:rPr lang="ja-JP" altLang="en-US" sz="1100" dirty="0">
                <a:latin typeface="Arial" panose="020B0604020202020204" pitchFamily="34" charset="0"/>
                <a:cs typeface="Arial" panose="020B0604020202020204" pitchFamily="34" charset="0"/>
              </a:rPr>
              <a:t>　</a:t>
            </a:r>
            <a:r>
              <a:rPr lang="en-US" altLang="ja-JP" sz="1100" dirty="0">
                <a:latin typeface="Arial" panose="020B0604020202020204" pitchFamily="34" charset="0"/>
                <a:cs typeface="Arial" panose="020B0604020202020204" pitchFamily="34" charset="0"/>
              </a:rPr>
              <a:t>03-3837-0875</a:t>
            </a:r>
          </a:p>
        </p:txBody>
      </p:sp>
      <p:sp>
        <p:nvSpPr>
          <p:cNvPr id="73" name="Text Box 147"/>
          <p:cNvSpPr txBox="1">
            <a:spLocks noChangeArrowheads="1"/>
          </p:cNvSpPr>
          <p:nvPr/>
        </p:nvSpPr>
        <p:spPr bwMode="auto">
          <a:xfrm>
            <a:off x="327025" y="9440862"/>
            <a:ext cx="25490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600" dirty="0" smtClean="0">
                <a:latin typeface="Arial" panose="020B0604020202020204" pitchFamily="34" charset="0"/>
              </a:rPr>
              <a:t>東京</a:t>
            </a:r>
            <a:r>
              <a:rPr lang="ja-JP" altLang="en-US" sz="1600" dirty="0">
                <a:latin typeface="Arial" panose="020B0604020202020204" pitchFamily="34" charset="0"/>
              </a:rPr>
              <a:t>ＯＡ</a:t>
            </a:r>
            <a:r>
              <a:rPr lang="ja-JP" altLang="en-US" sz="1600" dirty="0" smtClean="0">
                <a:latin typeface="Arial" panose="020B0604020202020204" pitchFamily="34" charset="0"/>
              </a:rPr>
              <a:t>機器</a:t>
            </a:r>
            <a:r>
              <a:rPr lang="ja-JP" altLang="en-US" sz="1600" dirty="0">
                <a:latin typeface="Arial" panose="020B0604020202020204" pitchFamily="34" charset="0"/>
              </a:rPr>
              <a:t>販売株式会社</a:t>
            </a:r>
          </a:p>
        </p:txBody>
      </p:sp>
      <p:sp>
        <p:nvSpPr>
          <p:cNvPr id="74" name="Text Box 76"/>
          <p:cNvSpPr txBox="1">
            <a:spLocks noChangeArrowheads="1"/>
          </p:cNvSpPr>
          <p:nvPr/>
        </p:nvSpPr>
        <p:spPr bwMode="auto">
          <a:xfrm>
            <a:off x="3537037" y="9447513"/>
            <a:ext cx="2462534"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100" dirty="0">
                <a:latin typeface="Arial" panose="020B0604020202020204" pitchFamily="34" charset="0"/>
                <a:cs typeface="Arial" panose="020B0604020202020204" pitchFamily="34" charset="0"/>
              </a:rPr>
              <a:t>東京都台東区台東</a:t>
            </a:r>
            <a:r>
              <a:rPr lang="en-US" altLang="ja-JP" sz="1100" dirty="0">
                <a:latin typeface="Arial" panose="020B0604020202020204" pitchFamily="34" charset="0"/>
                <a:cs typeface="Arial" panose="020B0604020202020204" pitchFamily="34" charset="0"/>
              </a:rPr>
              <a:t>2-7-3</a:t>
            </a:r>
            <a:r>
              <a:rPr lang="ja-JP" altLang="en-US" sz="1100" dirty="0">
                <a:latin typeface="Arial" panose="020B0604020202020204" pitchFamily="34" charset="0"/>
                <a:cs typeface="Arial" panose="020B0604020202020204" pitchFamily="34" charset="0"/>
              </a:rPr>
              <a:t>　瀬戸ビル４</a:t>
            </a:r>
            <a:r>
              <a:rPr lang="en-US" altLang="ja-JP" sz="1100" dirty="0">
                <a:latin typeface="Arial" panose="020B0604020202020204" pitchFamily="34" charset="0"/>
                <a:cs typeface="Arial" panose="020B0604020202020204" pitchFamily="34" charset="0"/>
              </a:rPr>
              <a:t>F</a:t>
            </a:r>
          </a:p>
        </p:txBody>
      </p:sp>
      <p:sp>
        <p:nvSpPr>
          <p:cNvPr id="76" name="Rectangle 6"/>
          <p:cNvSpPr>
            <a:spLocks noChangeArrowheads="1"/>
          </p:cNvSpPr>
          <p:nvPr/>
        </p:nvSpPr>
        <p:spPr bwMode="auto">
          <a:xfrm>
            <a:off x="73025" y="8858250"/>
            <a:ext cx="6694488" cy="487363"/>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dirty="0">
              <a:latin typeface="Arial" panose="020B0604020202020204" pitchFamily="34" charset="0"/>
            </a:endParaRPr>
          </a:p>
        </p:txBody>
      </p:sp>
      <p:sp>
        <p:nvSpPr>
          <p:cNvPr id="15" name="テキスト ボックス 14"/>
          <p:cNvSpPr txBox="1"/>
          <p:nvPr/>
        </p:nvSpPr>
        <p:spPr>
          <a:xfrm>
            <a:off x="35183" y="8935029"/>
            <a:ext cx="6784975" cy="338554"/>
          </a:xfrm>
          <a:prstGeom prst="rect">
            <a:avLst/>
          </a:prstGeom>
          <a:noFill/>
        </p:spPr>
        <p:txBody>
          <a:bodyPr wrap="square" rtlCol="0">
            <a:spAutoFit/>
          </a:bodyPr>
          <a:lstStyle/>
          <a:p>
            <a:r>
              <a:rPr kumimoji="1" lang="ja-JP" altLang="en-US" sz="1600" b="1" dirty="0" smtClean="0">
                <a:solidFill>
                  <a:schemeClr val="bg1"/>
                </a:solidFill>
                <a:latin typeface="AR P浪漫明朝体U" panose="02020A00000000000000" pitchFamily="18" charset="-128"/>
                <a:ea typeface="AR P浪漫明朝体U" panose="02020A00000000000000" pitchFamily="18" charset="-128"/>
              </a:rPr>
              <a:t>セキュリティ対策に１００％はありません。いかに１００％</a:t>
            </a:r>
            <a:r>
              <a:rPr kumimoji="1" lang="ja-JP" altLang="en-US" sz="1600" b="1" dirty="0" smtClean="0">
                <a:solidFill>
                  <a:schemeClr val="bg1"/>
                </a:solidFill>
                <a:latin typeface="AR P浪漫明朝体U" panose="02020A00000000000000" pitchFamily="18" charset="-128"/>
                <a:ea typeface="AR P浪漫明朝体U" panose="02020A00000000000000" pitchFamily="18" charset="-128"/>
              </a:rPr>
              <a:t>に</a:t>
            </a:r>
            <a:r>
              <a:rPr lang="ja-JP" altLang="en-US" sz="1600" b="1" dirty="0" smtClean="0">
                <a:solidFill>
                  <a:schemeClr val="bg1"/>
                </a:solidFill>
                <a:latin typeface="AR P浪漫明朝体U" panose="02020A00000000000000" pitchFamily="18" charset="-128"/>
                <a:ea typeface="AR P浪漫明朝体U" panose="02020A00000000000000" pitchFamily="18" charset="-128"/>
              </a:rPr>
              <a:t>近づけるかです</a:t>
            </a:r>
            <a:endParaRPr kumimoji="1" lang="ja-JP" altLang="en-US" sz="1600" b="1" dirty="0">
              <a:solidFill>
                <a:schemeClr val="bg1"/>
              </a:solidFill>
              <a:latin typeface="AR P浪漫明朝体U" panose="02020A00000000000000" pitchFamily="18" charset="-128"/>
              <a:ea typeface="AR P浪漫明朝体U" panose="02020A00000000000000" pitchFamily="18" charset="-128"/>
            </a:endParaRPr>
          </a:p>
        </p:txBody>
      </p:sp>
      <p:sp>
        <p:nvSpPr>
          <p:cNvPr id="5" name="正方形/長方形 4"/>
          <p:cNvSpPr/>
          <p:nvPr/>
        </p:nvSpPr>
        <p:spPr>
          <a:xfrm>
            <a:off x="5526143" y="1628681"/>
            <a:ext cx="1021433" cy="230832"/>
          </a:xfrm>
          <a:prstGeom prst="rect">
            <a:avLst/>
          </a:prstGeom>
        </p:spPr>
        <p:txBody>
          <a:bodyPr wrap="none">
            <a:spAutoFit/>
          </a:bodyPr>
          <a:lstStyle/>
          <a:p>
            <a:pPr>
              <a:defRPr/>
            </a:pPr>
            <a:r>
              <a:rPr lang="ja-JP" altLang="en-US" sz="900" dirty="0">
                <a:solidFill>
                  <a:srgbClr val="CC0066"/>
                </a:solidFill>
              </a:rPr>
              <a:t>セキュリティソフト</a:t>
            </a:r>
            <a:endParaRPr lang="en-US" altLang="ja-JP" sz="900" dirty="0">
              <a:solidFill>
                <a:srgbClr val="CC0066"/>
              </a:solidFill>
            </a:endParaRPr>
          </a:p>
        </p:txBody>
      </p:sp>
      <p:sp>
        <p:nvSpPr>
          <p:cNvPr id="6" name="正方形/長方形 5"/>
          <p:cNvSpPr/>
          <p:nvPr/>
        </p:nvSpPr>
        <p:spPr>
          <a:xfrm>
            <a:off x="4215945" y="4944740"/>
            <a:ext cx="1021433" cy="230832"/>
          </a:xfrm>
          <a:prstGeom prst="rect">
            <a:avLst/>
          </a:prstGeom>
        </p:spPr>
        <p:txBody>
          <a:bodyPr wrap="none">
            <a:spAutoFit/>
          </a:bodyPr>
          <a:lstStyle/>
          <a:p>
            <a:pPr>
              <a:defRPr/>
            </a:pPr>
            <a:r>
              <a:rPr lang="ja-JP" altLang="en-US" sz="900" dirty="0">
                <a:solidFill>
                  <a:srgbClr val="CC0066"/>
                </a:solidFill>
              </a:rPr>
              <a:t>セキュリティソフト</a:t>
            </a:r>
            <a:endParaRPr lang="en-US" altLang="ja-JP" sz="900" dirty="0">
              <a:solidFill>
                <a:srgbClr val="CC0066"/>
              </a:solidFill>
            </a:endParaRPr>
          </a:p>
        </p:txBody>
      </p:sp>
      <p:sp>
        <p:nvSpPr>
          <p:cNvPr id="8" name="正方形/長方形 7"/>
          <p:cNvSpPr/>
          <p:nvPr/>
        </p:nvSpPr>
        <p:spPr>
          <a:xfrm>
            <a:off x="5539168" y="5363181"/>
            <a:ext cx="1021433" cy="230832"/>
          </a:xfrm>
          <a:prstGeom prst="rect">
            <a:avLst/>
          </a:prstGeom>
        </p:spPr>
        <p:txBody>
          <a:bodyPr wrap="none">
            <a:spAutoFit/>
          </a:bodyPr>
          <a:lstStyle/>
          <a:p>
            <a:pPr>
              <a:defRPr/>
            </a:pPr>
            <a:r>
              <a:rPr lang="ja-JP" altLang="en-US" sz="900" dirty="0">
                <a:solidFill>
                  <a:srgbClr val="CC0066"/>
                </a:solidFill>
              </a:rPr>
              <a:t>セキュリティソフト</a:t>
            </a:r>
            <a:endParaRPr lang="en-US" altLang="ja-JP" sz="900" dirty="0">
              <a:solidFill>
                <a:srgbClr val="CC0066"/>
              </a:solidFill>
            </a:endParaRPr>
          </a:p>
        </p:txBody>
      </p:sp>
    </p:spTree>
    <p:extLst>
      <p:ext uri="{BB962C8B-B14F-4D97-AF65-F5344CB8AC3E}">
        <p14:creationId xmlns:p14="http://schemas.microsoft.com/office/powerpoint/2010/main" val="7242032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374</TotalTime>
  <Words>384</Words>
  <Application>Microsoft Office PowerPoint</Application>
  <PresentationFormat>A4 210 x 297 mm</PresentationFormat>
  <Paragraphs>71</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AR P浪漫明朝体U</vt:lpstr>
      <vt:lpstr>HGPｺﾞｼｯｸE</vt:lpstr>
      <vt:lpstr>HG丸ｺﾞｼｯｸM-PRO</vt:lpstr>
      <vt:lpstr>HG明朝B</vt:lpstr>
      <vt:lpstr>Meiryo UI</vt:lpstr>
      <vt:lpstr>ＭＳ Ｐゴシック</vt:lpstr>
      <vt:lpstr>メイリオ</vt:lpstr>
      <vt:lpstr>Arial</vt:lpstr>
      <vt:lpstr>Calibri</vt:lpstr>
      <vt:lpstr>Calibri Light</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tajiri</dc:creator>
  <cp:lastModifiedBy>東京ＯＡ機器販売株式会社</cp:lastModifiedBy>
  <cp:revision>40</cp:revision>
  <cp:lastPrinted>2017-08-16T05:40:36Z</cp:lastPrinted>
  <dcterms:created xsi:type="dcterms:W3CDTF">2017-07-05T10:29:03Z</dcterms:created>
  <dcterms:modified xsi:type="dcterms:W3CDTF">2017-08-16T05:42:05Z</dcterms:modified>
</cp:coreProperties>
</file>